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Lst>
  <p:sldSz cy="9906000" cx="685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9" roundtripDataSignature="AMtx7mjMrjSLkrnUq0RF/Ia/2krhNLGCd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360613" y="1143000"/>
            <a:ext cx="2136775"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102"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2360613" y="1143000"/>
            <a:ext cx="2136775"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p:nvPr>
            <p:ph idx="2" type="sldImg"/>
          </p:nvPr>
        </p:nvSpPr>
        <p:spPr>
          <a:xfrm>
            <a:off x="2360613" y="1143000"/>
            <a:ext cx="2136775"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 name="Google Shape;9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0" name="Google Shape;10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2" name="Google Shape;112;p4:notes"/>
          <p:cNvSpPr/>
          <p:nvPr>
            <p:ph idx="2" type="sldImg"/>
          </p:nvPr>
        </p:nvSpPr>
        <p:spPr>
          <a:xfrm>
            <a:off x="2360613" y="1143000"/>
            <a:ext cx="2136775"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2ae1d1b273b_0_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2" name="Google Shape;122;g2ae1d1b273b_0_5:notes"/>
          <p:cNvSpPr/>
          <p:nvPr>
            <p:ph idx="2" type="sldImg"/>
          </p:nvPr>
        </p:nvSpPr>
        <p:spPr>
          <a:xfrm>
            <a:off x="2360613" y="1143000"/>
            <a:ext cx="21369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0"/>
          <p:cNvSpPr txBox="1"/>
          <p:nvPr>
            <p:ph type="ctrTitle"/>
          </p:nvPr>
        </p:nvSpPr>
        <p:spPr>
          <a:xfrm>
            <a:off x="514350" y="1621191"/>
            <a:ext cx="5829300" cy="344875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0"/>
          <p:cNvSpPr txBox="1"/>
          <p:nvPr>
            <p:ph idx="1" type="subTitle"/>
          </p:nvPr>
        </p:nvSpPr>
        <p:spPr>
          <a:xfrm>
            <a:off x="857250" y="5202944"/>
            <a:ext cx="5143500" cy="2391656"/>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8" name="Google Shape;18;p10"/>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0"/>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0"/>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1"/>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1"/>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4" name="Google Shape;24;p1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2"/>
          <p:cNvSpPr txBox="1"/>
          <p:nvPr>
            <p:ph type="title"/>
          </p:nvPr>
        </p:nvSpPr>
        <p:spPr>
          <a:xfrm>
            <a:off x="467916" y="2469624"/>
            <a:ext cx="5915025" cy="41206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2"/>
          <p:cNvSpPr txBox="1"/>
          <p:nvPr>
            <p:ph idx="1" type="body"/>
          </p:nvPr>
        </p:nvSpPr>
        <p:spPr>
          <a:xfrm>
            <a:off x="467916" y="6629226"/>
            <a:ext cx="5915025" cy="21669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sz="1800">
                <a:solidFill>
                  <a:schemeClr val="dk1"/>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30" name="Google Shape;30;p1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3"/>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3"/>
          <p:cNvSpPr txBox="1"/>
          <p:nvPr>
            <p:ph idx="1" type="body"/>
          </p:nvPr>
        </p:nvSpPr>
        <p:spPr>
          <a:xfrm>
            <a:off x="471488"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6" name="Google Shape;36;p13"/>
          <p:cNvSpPr txBox="1"/>
          <p:nvPr>
            <p:ph idx="2" type="body"/>
          </p:nvPr>
        </p:nvSpPr>
        <p:spPr>
          <a:xfrm>
            <a:off x="3471863"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7" name="Google Shape;37;p1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4"/>
          <p:cNvSpPr txBox="1"/>
          <p:nvPr>
            <p:ph type="title"/>
          </p:nvPr>
        </p:nvSpPr>
        <p:spPr>
          <a:xfrm>
            <a:off x="472381"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4"/>
          <p:cNvSpPr txBox="1"/>
          <p:nvPr>
            <p:ph idx="1" type="body"/>
          </p:nvPr>
        </p:nvSpPr>
        <p:spPr>
          <a:xfrm>
            <a:off x="472381" y="2428347"/>
            <a:ext cx="2901255"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3" name="Google Shape;43;p14"/>
          <p:cNvSpPr txBox="1"/>
          <p:nvPr>
            <p:ph idx="2" type="body"/>
          </p:nvPr>
        </p:nvSpPr>
        <p:spPr>
          <a:xfrm>
            <a:off x="472381" y="3618442"/>
            <a:ext cx="2901255"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4" name="Google Shape;44;p14"/>
          <p:cNvSpPr txBox="1"/>
          <p:nvPr>
            <p:ph idx="3" type="body"/>
          </p:nvPr>
        </p:nvSpPr>
        <p:spPr>
          <a:xfrm>
            <a:off x="3471863" y="2428347"/>
            <a:ext cx="2915543"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5" name="Google Shape;45;p14"/>
          <p:cNvSpPr txBox="1"/>
          <p:nvPr>
            <p:ph idx="4" type="body"/>
          </p:nvPr>
        </p:nvSpPr>
        <p:spPr>
          <a:xfrm>
            <a:off x="3471863" y="3618442"/>
            <a:ext cx="2915543"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6" name="Google Shape;46;p14"/>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4"/>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4"/>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5"/>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5"/>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5"/>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5"/>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16"/>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6"/>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6"/>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17"/>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7"/>
          <p:cNvSpPr txBox="1"/>
          <p:nvPr>
            <p:ph idx="1" type="body"/>
          </p:nvPr>
        </p:nvSpPr>
        <p:spPr>
          <a:xfrm>
            <a:off x="2915543" y="1426283"/>
            <a:ext cx="3471863" cy="7039681"/>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61" name="Google Shape;61;p17"/>
          <p:cNvSpPr txBox="1"/>
          <p:nvPr>
            <p:ph idx="2"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2" name="Google Shape;62;p17"/>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7"/>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7"/>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8"/>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8"/>
          <p:cNvSpPr/>
          <p:nvPr>
            <p:ph idx="2" type="pic"/>
          </p:nvPr>
        </p:nvSpPr>
        <p:spPr>
          <a:xfrm>
            <a:off x="2915543" y="1426283"/>
            <a:ext cx="3471863" cy="7039681"/>
          </a:xfrm>
          <a:prstGeom prst="rect">
            <a:avLst/>
          </a:prstGeom>
          <a:noFill/>
          <a:ln>
            <a:noFill/>
          </a:ln>
        </p:spPr>
      </p:sp>
      <p:sp>
        <p:nvSpPr>
          <p:cNvPr id="68" name="Google Shape;68;p18"/>
          <p:cNvSpPr txBox="1"/>
          <p:nvPr>
            <p:ph idx="1"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9" name="Google Shape;69;p18"/>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8"/>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8"/>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9"/>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9"/>
          <p:cNvSpPr txBox="1"/>
          <p:nvPr>
            <p:ph idx="1" type="body"/>
          </p:nvPr>
        </p:nvSpPr>
        <p:spPr>
          <a:xfrm rot="5400000">
            <a:off x="286367" y="2822135"/>
            <a:ext cx="6285266"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5" name="Google Shape;75;p1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20"/>
          <p:cNvSpPr txBox="1"/>
          <p:nvPr>
            <p:ph type="title"/>
          </p:nvPr>
        </p:nvSpPr>
        <p:spPr>
          <a:xfrm rot="5400000">
            <a:off x="1449696" y="3985464"/>
            <a:ext cx="8394877"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0"/>
          <p:cNvSpPr txBox="1"/>
          <p:nvPr>
            <p:ph idx="1" type="body"/>
          </p:nvPr>
        </p:nvSpPr>
        <p:spPr>
          <a:xfrm rot="5400000">
            <a:off x="-1550679" y="2549570"/>
            <a:ext cx="8394877"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1" name="Google Shape;81;p20"/>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0"/>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0"/>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9"/>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9"/>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12" name="Google Shape;12;p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8.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2.png"/><Relationship Id="rId4" Type="http://schemas.openxmlformats.org/officeDocument/2006/relationships/hyperlink" Target="mailto:aglover13@suttonmail.org" TargetMode="External"/><Relationship Id="rId5" Type="http://schemas.openxmlformats.org/officeDocument/2006/relationships/hyperlink" Target="mailto:mahmad68@suttonmail.org" TargetMode="External"/><Relationship Id="rId6" Type="http://schemas.openxmlformats.org/officeDocument/2006/relationships/hyperlink" Target="mailto:trich18@suttonmail.org" TargetMode="External"/><Relationship Id="rId7" Type="http://schemas.openxmlformats.org/officeDocument/2006/relationships/image" Target="../media/image11.png"/><Relationship Id="rId8"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 Id="rId4" Type="http://schemas.openxmlformats.org/officeDocument/2006/relationships/image" Target="../media/image3.png"/><Relationship Id="rId5" Type="http://schemas.openxmlformats.org/officeDocument/2006/relationships/image" Target="../media/image10.png"/><Relationship Id="rId6"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nvSpPr>
        <p:spPr>
          <a:xfrm>
            <a:off x="232151" y="435200"/>
            <a:ext cx="4667250" cy="743353"/>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7000"/>
              </a:lnSpc>
              <a:spcBef>
                <a:spcPts val="0"/>
              </a:spcBef>
              <a:spcAft>
                <a:spcPts val="0"/>
              </a:spcAft>
              <a:buClr>
                <a:srgbClr val="000000"/>
              </a:buClr>
              <a:buSzPts val="4800"/>
              <a:buFont typeface="Arial"/>
              <a:buNone/>
            </a:pPr>
            <a:r>
              <a:rPr b="1" i="0" lang="en-GB" sz="4800" u="none" cap="none" strike="noStrike">
                <a:solidFill>
                  <a:srgbClr val="7030A0"/>
                </a:solidFill>
                <a:latin typeface="Calibri"/>
                <a:ea typeface="Calibri"/>
                <a:cs typeface="Calibri"/>
                <a:sym typeface="Calibri"/>
              </a:rPr>
              <a:t>Peek at the Week</a:t>
            </a:r>
            <a:endParaRPr b="1" i="0" sz="1100" u="none" cap="none" strike="noStrike">
              <a:solidFill>
                <a:schemeClr val="dk1"/>
              </a:solidFill>
              <a:latin typeface="Calibri"/>
              <a:ea typeface="Calibri"/>
              <a:cs typeface="Calibri"/>
              <a:sym typeface="Calibri"/>
            </a:endParaRPr>
          </a:p>
        </p:txBody>
      </p:sp>
      <p:pic>
        <p:nvPicPr>
          <p:cNvPr descr="See the source image" id="90" name="Google Shape;90;p1"/>
          <p:cNvPicPr preferRelativeResize="0"/>
          <p:nvPr/>
        </p:nvPicPr>
        <p:blipFill rotWithShape="1">
          <a:blip r:embed="rId3">
            <a:alphaModFix/>
          </a:blip>
          <a:srcRect b="0" l="0" r="0" t="0"/>
          <a:stretch/>
        </p:blipFill>
        <p:spPr>
          <a:xfrm>
            <a:off x="5297200" y="454764"/>
            <a:ext cx="1173145" cy="779121"/>
          </a:xfrm>
          <a:prstGeom prst="rect">
            <a:avLst/>
          </a:prstGeom>
          <a:noFill/>
          <a:ln>
            <a:noFill/>
          </a:ln>
        </p:spPr>
      </p:pic>
      <p:sp>
        <p:nvSpPr>
          <p:cNvPr id="91" name="Google Shape;91;p1"/>
          <p:cNvSpPr txBox="1"/>
          <p:nvPr/>
        </p:nvSpPr>
        <p:spPr>
          <a:xfrm>
            <a:off x="3992880" y="72413"/>
            <a:ext cx="3459480" cy="30777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Calibri"/>
                <a:ea typeface="Calibri"/>
                <a:cs typeface="Calibri"/>
                <a:sym typeface="Calibri"/>
              </a:rPr>
              <a:t>Friday 12th </a:t>
            </a:r>
            <a:r>
              <a:rPr lang="en-GB">
                <a:solidFill>
                  <a:schemeClr val="dk1"/>
                </a:solidFill>
                <a:latin typeface="Calibri"/>
                <a:ea typeface="Calibri"/>
                <a:cs typeface="Calibri"/>
                <a:sym typeface="Calibri"/>
              </a:rPr>
              <a:t>Janua</a:t>
            </a:r>
            <a:r>
              <a:rPr b="0" i="0" lang="en-GB" sz="1400" u="none" cap="none" strike="noStrike">
                <a:solidFill>
                  <a:schemeClr val="dk1"/>
                </a:solidFill>
                <a:latin typeface="Calibri"/>
                <a:ea typeface="Calibri"/>
                <a:cs typeface="Calibri"/>
                <a:sym typeface="Calibri"/>
              </a:rPr>
              <a:t>ry 202</a:t>
            </a:r>
            <a:r>
              <a:rPr lang="en-GB">
                <a:solidFill>
                  <a:schemeClr val="dk1"/>
                </a:solidFill>
                <a:latin typeface="Calibri"/>
                <a:ea typeface="Calibri"/>
                <a:cs typeface="Calibri"/>
                <a:sym typeface="Calibri"/>
              </a:rPr>
              <a:t>4</a:t>
            </a:r>
            <a:endParaRPr b="0" i="0" sz="1400" u="none" cap="none" strike="noStrike">
              <a:solidFill>
                <a:schemeClr val="dk1"/>
              </a:solidFill>
              <a:latin typeface="Calibri"/>
              <a:ea typeface="Calibri"/>
              <a:cs typeface="Calibri"/>
              <a:sym typeface="Calibri"/>
            </a:endParaRPr>
          </a:p>
        </p:txBody>
      </p:sp>
      <p:sp>
        <p:nvSpPr>
          <p:cNvPr id="92" name="Google Shape;92;p1"/>
          <p:cNvSpPr/>
          <p:nvPr/>
        </p:nvSpPr>
        <p:spPr>
          <a:xfrm>
            <a:off x="3276600" y="4800600"/>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93" name="Google Shape;93;p1"/>
          <p:cNvSpPr/>
          <p:nvPr/>
        </p:nvSpPr>
        <p:spPr>
          <a:xfrm>
            <a:off x="157189" y="1357790"/>
            <a:ext cx="6543600" cy="584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1" lang="en-GB" sz="3200">
                <a:solidFill>
                  <a:schemeClr val="accent1"/>
                </a:solidFill>
                <a:latin typeface="Calibri"/>
                <a:ea typeface="Calibri"/>
                <a:cs typeface="Calibri"/>
                <a:sym typeface="Calibri"/>
              </a:rPr>
              <a:t>Are the Dinosaurs Dead, Dad?</a:t>
            </a:r>
            <a:endParaRPr b="1" i="0" sz="3200" u="none" cap="none" strike="noStrike">
              <a:solidFill>
                <a:schemeClr val="accent1"/>
              </a:solidFill>
              <a:latin typeface="Calibri"/>
              <a:ea typeface="Calibri"/>
              <a:cs typeface="Calibri"/>
              <a:sym typeface="Calibri"/>
            </a:endParaRPr>
          </a:p>
        </p:txBody>
      </p:sp>
      <p:sp>
        <p:nvSpPr>
          <p:cNvPr id="94" name="Google Shape;94;p1"/>
          <p:cNvSpPr txBox="1"/>
          <p:nvPr/>
        </p:nvSpPr>
        <p:spPr>
          <a:xfrm>
            <a:off x="216450" y="2066475"/>
            <a:ext cx="6425100" cy="5831400"/>
          </a:xfrm>
          <a:prstGeom prst="rect">
            <a:avLst/>
          </a:prstGeom>
          <a:noFill/>
          <a:ln cap="flat" cmpd="sng" w="9525">
            <a:solidFill>
              <a:srgbClr val="000000"/>
            </a:solidFill>
            <a:prstDash val="solid"/>
            <a:miter lim="8000"/>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800"/>
              <a:buFont typeface="Arial"/>
              <a:buNone/>
            </a:pPr>
            <a:r>
              <a:rPr lang="en-GB" sz="1700">
                <a:solidFill>
                  <a:schemeClr val="dk1"/>
                </a:solidFill>
                <a:latin typeface="Calibri"/>
                <a:ea typeface="Calibri"/>
                <a:cs typeface="Calibri"/>
                <a:sym typeface="Calibri"/>
              </a:rPr>
              <a:t>R</a:t>
            </a:r>
            <a:r>
              <a:rPr lang="en-GB" sz="1600">
                <a:solidFill>
                  <a:schemeClr val="dk1"/>
                </a:solidFill>
                <a:latin typeface="Calibri"/>
                <a:ea typeface="Calibri"/>
                <a:cs typeface="Calibri"/>
                <a:sym typeface="Calibri"/>
              </a:rPr>
              <a:t>eception have all had a brilliant first week back! We have read the book Are Dinosaurs Dead, Dad? by Julie Middleton. Dave and his Dad visit a Dinosaur Museum so that Dad can prove to Dave that dinosaurs are extinct. Dave is not so sure </a:t>
            </a:r>
            <a:r>
              <a:rPr lang="en-GB" sz="1600">
                <a:solidFill>
                  <a:schemeClr val="dk1"/>
                </a:solidFill>
                <a:latin typeface="Calibri"/>
                <a:ea typeface="Calibri"/>
                <a:cs typeface="Calibri"/>
                <a:sym typeface="Calibri"/>
              </a:rPr>
              <a:t>because</a:t>
            </a:r>
            <a:r>
              <a:rPr lang="en-GB" sz="1600">
                <a:solidFill>
                  <a:schemeClr val="dk1"/>
                </a:solidFill>
                <a:latin typeface="Calibri"/>
                <a:ea typeface="Calibri"/>
                <a:cs typeface="Calibri"/>
                <a:sym typeface="Calibri"/>
              </a:rPr>
              <a:t> there is evidence to the contrary. Are the dinosaurs still alive?  The children have visited Drawing Club and used their imagination to draw their own T-Rex characters and have thought of some fantastic ideas of how to trap a dinosaur. The children thought of words and number codes to activate the magic button which makes their drawing come alive! We are sure they can tell you more! They have also had great fun fossil </a:t>
            </a:r>
            <a:r>
              <a:rPr lang="en-GB" sz="1600">
                <a:solidFill>
                  <a:schemeClr val="dk1"/>
                </a:solidFill>
                <a:latin typeface="Calibri"/>
                <a:ea typeface="Calibri"/>
                <a:cs typeface="Calibri"/>
                <a:sym typeface="Calibri"/>
              </a:rPr>
              <a:t>hunting!</a:t>
            </a:r>
            <a:r>
              <a:rPr lang="en-GB" sz="1600">
                <a:solidFill>
                  <a:schemeClr val="dk1"/>
                </a:solidFill>
                <a:latin typeface="Calibri"/>
                <a:ea typeface="Calibri"/>
                <a:cs typeface="Calibri"/>
                <a:sym typeface="Calibri"/>
              </a:rPr>
              <a:t> The children </a:t>
            </a:r>
            <a:r>
              <a:rPr lang="en-GB" sz="1600">
                <a:solidFill>
                  <a:schemeClr val="dk1"/>
                </a:solidFill>
                <a:latin typeface="Calibri"/>
                <a:ea typeface="Calibri"/>
                <a:cs typeface="Calibri"/>
                <a:sym typeface="Calibri"/>
              </a:rPr>
              <a:t>used</a:t>
            </a:r>
            <a:r>
              <a:rPr lang="en-GB" sz="1600">
                <a:solidFill>
                  <a:schemeClr val="dk1"/>
                </a:solidFill>
                <a:latin typeface="Calibri"/>
                <a:ea typeface="Calibri"/>
                <a:cs typeface="Calibri"/>
                <a:sym typeface="Calibri"/>
              </a:rPr>
              <a:t> paint brushes to carefully brush away the soil to reveal the skeletons, fossils and bones - some of which matched! We have some budding </a:t>
            </a:r>
            <a:r>
              <a:rPr lang="en-GB" sz="1600">
                <a:solidFill>
                  <a:schemeClr val="dk1"/>
                </a:solidFill>
                <a:latin typeface="Calibri"/>
                <a:ea typeface="Calibri"/>
                <a:cs typeface="Calibri"/>
                <a:sym typeface="Calibri"/>
              </a:rPr>
              <a:t>paleontologists! </a:t>
            </a:r>
            <a:r>
              <a:rPr lang="en-GB" sz="16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lang="en-GB" sz="1600">
                <a:solidFill>
                  <a:schemeClr val="dk1"/>
                </a:solidFill>
                <a:latin typeface="Calibri"/>
                <a:ea typeface="Calibri"/>
                <a:cs typeface="Calibri"/>
                <a:sym typeface="Calibri"/>
              </a:rPr>
              <a:t>In Maths, we have discussed our daily routines using the vocabulary ‘first, then and next’. They have </a:t>
            </a:r>
            <a:r>
              <a:rPr lang="en-GB" sz="1600">
                <a:solidFill>
                  <a:schemeClr val="dk1"/>
                </a:solidFill>
                <a:latin typeface="Calibri"/>
                <a:ea typeface="Calibri"/>
                <a:cs typeface="Calibri"/>
                <a:sym typeface="Calibri"/>
              </a:rPr>
              <a:t>enjoyed</a:t>
            </a:r>
            <a:r>
              <a:rPr lang="en-GB" sz="1600">
                <a:solidFill>
                  <a:schemeClr val="dk1"/>
                </a:solidFill>
                <a:latin typeface="Calibri"/>
                <a:ea typeface="Calibri"/>
                <a:cs typeface="Calibri"/>
                <a:sym typeface="Calibri"/>
              </a:rPr>
              <a:t> sequencing pictures and talking to us through the activities of their day.</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t/>
            </a:r>
            <a:endParaRPr sz="16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lang="en-GB" sz="1600">
                <a:solidFill>
                  <a:schemeClr val="dk1"/>
                </a:solidFill>
                <a:latin typeface="Calibri"/>
                <a:ea typeface="Calibri"/>
                <a:cs typeface="Calibri"/>
                <a:sym typeface="Calibri"/>
              </a:rPr>
              <a:t>We are revising our school rules, and the children have been brilliant at remembering what we need to do to be Ready, Respectful and Safe; such as not running in the classroom, being kind to </a:t>
            </a:r>
            <a:r>
              <a:rPr lang="en-GB" sz="1600">
                <a:solidFill>
                  <a:schemeClr val="dk1"/>
                </a:solidFill>
                <a:latin typeface="Calibri"/>
                <a:ea typeface="Calibri"/>
                <a:cs typeface="Calibri"/>
                <a:sym typeface="Calibri"/>
              </a:rPr>
              <a:t>others</a:t>
            </a:r>
            <a:r>
              <a:rPr lang="en-GB" sz="1600">
                <a:solidFill>
                  <a:schemeClr val="dk1"/>
                </a:solidFill>
                <a:latin typeface="Calibri"/>
                <a:ea typeface="Calibri"/>
                <a:cs typeface="Calibri"/>
                <a:sym typeface="Calibri"/>
              </a:rPr>
              <a:t>, listening to adults and children when they talk to you and looking after the books and toys that we play with inside and outside the classroom. </a:t>
            </a:r>
            <a:endParaRPr sz="17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p:txBody>
      </p:sp>
      <p:pic>
        <p:nvPicPr>
          <p:cNvPr id="95" name="Google Shape;95;p1"/>
          <p:cNvPicPr preferRelativeResize="0"/>
          <p:nvPr/>
        </p:nvPicPr>
        <p:blipFill>
          <a:blip r:embed="rId4">
            <a:alphaModFix/>
          </a:blip>
          <a:stretch>
            <a:fillRect/>
          </a:stretch>
        </p:blipFill>
        <p:spPr>
          <a:xfrm>
            <a:off x="4614997" y="7479100"/>
            <a:ext cx="1855353" cy="2240750"/>
          </a:xfrm>
          <a:prstGeom prst="rect">
            <a:avLst/>
          </a:prstGeom>
          <a:noFill/>
          <a:ln>
            <a:noFill/>
          </a:ln>
        </p:spPr>
      </p:pic>
      <p:pic>
        <p:nvPicPr>
          <p:cNvPr id="96" name="Google Shape;96;p1"/>
          <p:cNvPicPr preferRelativeResize="0"/>
          <p:nvPr/>
        </p:nvPicPr>
        <p:blipFill>
          <a:blip r:embed="rId5">
            <a:alphaModFix/>
          </a:blip>
          <a:stretch>
            <a:fillRect/>
          </a:stretch>
        </p:blipFill>
        <p:spPr>
          <a:xfrm rot="-1068355">
            <a:off x="202747" y="8095598"/>
            <a:ext cx="4176707" cy="92308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
          <p:cNvSpPr txBox="1"/>
          <p:nvPr/>
        </p:nvSpPr>
        <p:spPr>
          <a:xfrm>
            <a:off x="201775" y="235100"/>
            <a:ext cx="6320100" cy="1098300"/>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7000"/>
              </a:lnSpc>
              <a:spcBef>
                <a:spcPts val="0"/>
              </a:spcBef>
              <a:spcAft>
                <a:spcPts val="0"/>
              </a:spcAft>
              <a:buClr>
                <a:srgbClr val="000000"/>
              </a:buClr>
              <a:buSzPts val="2400"/>
              <a:buFont typeface="Arial"/>
              <a:buNone/>
            </a:pPr>
            <a:r>
              <a:rPr b="1" i="0" lang="en-GB" u="none" cap="none" strike="noStrike">
                <a:solidFill>
                  <a:srgbClr val="CC0000"/>
                </a:solidFill>
                <a:latin typeface="Calibri"/>
                <a:ea typeface="Calibri"/>
                <a:cs typeface="Calibri"/>
                <a:sym typeface="Calibri"/>
              </a:rPr>
              <a:t>Please Read Every Night</a:t>
            </a:r>
            <a:endParaRPr b="0" i="0" u="none" cap="none" strike="noStrike">
              <a:solidFill>
                <a:srgbClr val="CC0000"/>
              </a:solidFill>
              <a:latin typeface="Arial"/>
              <a:ea typeface="Arial"/>
              <a:cs typeface="Arial"/>
              <a:sym typeface="Arial"/>
            </a:endParaRPr>
          </a:p>
          <a:p>
            <a:pPr indent="0" lvl="0" marL="0" rtl="0" algn="l">
              <a:lnSpc>
                <a:spcPct val="107000"/>
              </a:lnSpc>
              <a:spcBef>
                <a:spcPts val="800"/>
              </a:spcBef>
              <a:spcAft>
                <a:spcPts val="0"/>
              </a:spcAft>
              <a:buClr>
                <a:schemeClr val="dk1"/>
              </a:buClr>
              <a:buSzPts val="2000"/>
              <a:buFont typeface="Arial"/>
              <a:buNone/>
            </a:pPr>
            <a:r>
              <a:rPr lang="en-GB">
                <a:solidFill>
                  <a:schemeClr val="dk1"/>
                </a:solidFill>
                <a:latin typeface="Calibri"/>
                <a:ea typeface="Calibri"/>
                <a:cs typeface="Calibri"/>
                <a:sym typeface="Calibri"/>
              </a:rPr>
              <a:t>Please remember to read every night to receive </a:t>
            </a:r>
            <a:r>
              <a:rPr b="1" lang="en-GB">
                <a:solidFill>
                  <a:schemeClr val="dk1"/>
                </a:solidFill>
                <a:latin typeface="Calibri"/>
                <a:ea typeface="Calibri"/>
                <a:cs typeface="Calibri"/>
                <a:sym typeface="Calibri"/>
              </a:rPr>
              <a:t>2 stickers </a:t>
            </a:r>
            <a:r>
              <a:rPr lang="en-GB">
                <a:solidFill>
                  <a:schemeClr val="dk1"/>
                </a:solidFill>
                <a:latin typeface="Calibri"/>
                <a:ea typeface="Calibri"/>
                <a:cs typeface="Calibri"/>
                <a:sym typeface="Calibri"/>
              </a:rPr>
              <a:t>a week. One sticker is for reading every day</a:t>
            </a:r>
            <a:r>
              <a:rPr b="1" lang="en-GB">
                <a:solidFill>
                  <a:schemeClr val="dk1"/>
                </a:solidFill>
                <a:latin typeface="Calibri"/>
                <a:ea typeface="Calibri"/>
                <a:cs typeface="Calibri"/>
                <a:sym typeface="Calibri"/>
              </a:rPr>
              <a:t> </a:t>
            </a:r>
            <a:r>
              <a:rPr lang="en-GB">
                <a:solidFill>
                  <a:schemeClr val="dk1"/>
                </a:solidFill>
                <a:latin typeface="Calibri"/>
                <a:ea typeface="Calibri"/>
                <a:cs typeface="Calibri"/>
                <a:sym typeface="Calibri"/>
              </a:rPr>
              <a:t>and the second sticker is for bringing their book and Reading Record into school. Children who read a little bit every day make the most progress. </a:t>
            </a:r>
            <a:endParaRPr b="0" i="0" u="none" cap="none" strike="noStrike">
              <a:solidFill>
                <a:srgbClr val="000000"/>
              </a:solidFill>
              <a:latin typeface="Arial"/>
              <a:ea typeface="Arial"/>
              <a:cs typeface="Arial"/>
              <a:sym typeface="Arial"/>
            </a:endParaRPr>
          </a:p>
          <a:p>
            <a:pPr indent="0" lvl="0" marL="0" marR="0" rtl="0" algn="ctr">
              <a:lnSpc>
                <a:spcPct val="107000"/>
              </a:lnSpc>
              <a:spcBef>
                <a:spcPts val="8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7000"/>
              </a:lnSpc>
              <a:spcBef>
                <a:spcPts val="800"/>
              </a:spcBef>
              <a:spcAft>
                <a:spcPts val="0"/>
              </a:spcAft>
              <a:buClr>
                <a:srgbClr val="000000"/>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ctr">
              <a:lnSpc>
                <a:spcPct val="107000"/>
              </a:lnSpc>
              <a:spcBef>
                <a:spcPts val="800"/>
              </a:spcBef>
              <a:spcAft>
                <a:spcPts val="0"/>
              </a:spcAft>
              <a:buClr>
                <a:srgbClr val="000000"/>
              </a:buClr>
              <a:buSzPts val="2400"/>
              <a:buFont typeface="Arial"/>
              <a:buNone/>
            </a:pPr>
            <a:r>
              <a:t/>
            </a:r>
            <a:endParaRPr b="1" i="0" sz="2400" u="none" cap="none" strike="noStrike">
              <a:solidFill>
                <a:srgbClr val="C55A11"/>
              </a:solidFill>
              <a:latin typeface="Calibri"/>
              <a:ea typeface="Calibri"/>
              <a:cs typeface="Calibri"/>
              <a:sym typeface="Calibri"/>
            </a:endParaRPr>
          </a:p>
          <a:p>
            <a:pPr indent="0" lvl="0" marL="0" marR="0" rtl="0" algn="l">
              <a:lnSpc>
                <a:spcPct val="115000"/>
              </a:lnSpc>
              <a:spcBef>
                <a:spcPts val="800"/>
              </a:spcBef>
              <a:spcAft>
                <a:spcPts val="0"/>
              </a:spcAft>
              <a:buClr>
                <a:srgbClr val="000000"/>
              </a:buClr>
              <a:buSzPts val="1100"/>
              <a:buFont typeface="Arial"/>
              <a:buNone/>
            </a:pPr>
            <a:r>
              <a:rPr b="0" i="0" lang="en-GB" sz="11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pic>
        <p:nvPicPr>
          <p:cNvPr id="103" name="Google Shape;103;p2"/>
          <p:cNvPicPr preferRelativeResize="0"/>
          <p:nvPr/>
        </p:nvPicPr>
        <p:blipFill rotWithShape="1">
          <a:blip r:embed="rId3">
            <a:alphaModFix/>
          </a:blip>
          <a:srcRect b="56196" l="8608" r="0" t="0"/>
          <a:stretch/>
        </p:blipFill>
        <p:spPr>
          <a:xfrm rot="23">
            <a:off x="4402676" y="52903"/>
            <a:ext cx="829097" cy="539744"/>
          </a:xfrm>
          <a:prstGeom prst="rect">
            <a:avLst/>
          </a:prstGeom>
          <a:noFill/>
          <a:ln>
            <a:noFill/>
          </a:ln>
        </p:spPr>
      </p:pic>
      <p:sp>
        <p:nvSpPr>
          <p:cNvPr id="104" name="Google Shape;104;p2"/>
          <p:cNvSpPr txBox="1"/>
          <p:nvPr/>
        </p:nvSpPr>
        <p:spPr>
          <a:xfrm>
            <a:off x="201925" y="3317450"/>
            <a:ext cx="6319800" cy="1273800"/>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7000"/>
              </a:lnSpc>
              <a:spcBef>
                <a:spcPts val="0"/>
              </a:spcBef>
              <a:spcAft>
                <a:spcPts val="0"/>
              </a:spcAft>
              <a:buClr>
                <a:srgbClr val="000000"/>
              </a:buClr>
              <a:buSzPts val="2400"/>
              <a:buFont typeface="Arial"/>
              <a:buNone/>
            </a:pPr>
            <a:r>
              <a:rPr b="1" i="0" lang="en-GB" sz="2200" u="sng" cap="none" strike="noStrike">
                <a:solidFill>
                  <a:srgbClr val="E11FCA"/>
                </a:solidFill>
                <a:latin typeface="Calibri"/>
                <a:ea typeface="Calibri"/>
                <a:cs typeface="Calibri"/>
                <a:sym typeface="Calibri"/>
              </a:rPr>
              <a:t>Dip and Do</a:t>
            </a:r>
            <a:endParaRPr b="0" i="0" sz="1200" u="sng" cap="none" strike="noStrike">
              <a:solidFill>
                <a:srgbClr val="E11FCA"/>
              </a:solidFill>
              <a:latin typeface="Arial"/>
              <a:ea typeface="Arial"/>
              <a:cs typeface="Arial"/>
              <a:sym typeface="Arial"/>
            </a:endParaRPr>
          </a:p>
          <a:p>
            <a:pPr indent="-330200" lvl="0" marL="457200" marR="0" rtl="0" algn="l">
              <a:lnSpc>
                <a:spcPct val="100000"/>
              </a:lnSpc>
              <a:spcBef>
                <a:spcPts val="80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How can you be Ready, Respectful and Safe at home?</a:t>
            </a:r>
            <a:endParaRPr sz="1600">
              <a:solidFill>
                <a:schemeClr val="dk1"/>
              </a:solidFill>
              <a:latin typeface="Calibri"/>
              <a:ea typeface="Calibri"/>
              <a:cs typeface="Calibri"/>
              <a:sym typeface="Calibri"/>
            </a:endParaRPr>
          </a:p>
          <a:p>
            <a:pPr indent="-330200" lvl="0" marL="457200" marR="0" rtl="0" algn="l">
              <a:lnSpc>
                <a:spcPct val="100000"/>
              </a:lnSpc>
              <a:spcBef>
                <a:spcPts val="0"/>
              </a:spcBef>
              <a:spcAft>
                <a:spcPts val="0"/>
              </a:spcAft>
              <a:buClr>
                <a:schemeClr val="dk1"/>
              </a:buClr>
              <a:buSzPts val="1600"/>
              <a:buFont typeface="Calibri"/>
              <a:buChar char="-"/>
            </a:pPr>
            <a:r>
              <a:rPr lang="en-GB" sz="1600">
                <a:solidFill>
                  <a:schemeClr val="dk1"/>
                </a:solidFill>
                <a:latin typeface="Calibri"/>
                <a:ea typeface="Calibri"/>
                <a:cs typeface="Calibri"/>
                <a:sym typeface="Calibri"/>
              </a:rPr>
              <a:t>Choose Saturday or Sunday. Can you describe what you did on that day using the words ‘first, then and next’?</a:t>
            </a:r>
            <a:endParaRPr sz="1600">
              <a:solidFill>
                <a:schemeClr val="dk1"/>
              </a:solidFill>
              <a:latin typeface="Calibri"/>
              <a:ea typeface="Calibri"/>
              <a:cs typeface="Calibri"/>
              <a:sym typeface="Calibri"/>
            </a:endParaRPr>
          </a:p>
        </p:txBody>
      </p:sp>
      <p:sp>
        <p:nvSpPr>
          <p:cNvPr id="105" name="Google Shape;105;p2"/>
          <p:cNvSpPr txBox="1"/>
          <p:nvPr/>
        </p:nvSpPr>
        <p:spPr>
          <a:xfrm>
            <a:off x="201925" y="4668475"/>
            <a:ext cx="6319800" cy="3004200"/>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7000"/>
              </a:lnSpc>
              <a:spcBef>
                <a:spcPts val="0"/>
              </a:spcBef>
              <a:spcAft>
                <a:spcPts val="0"/>
              </a:spcAft>
              <a:buClr>
                <a:srgbClr val="000000"/>
              </a:buClr>
              <a:buSzPts val="2400"/>
              <a:buFont typeface="Arial"/>
              <a:buNone/>
            </a:pPr>
            <a:r>
              <a:rPr b="1" i="0" lang="en-GB" sz="2400" u="sng" cap="none" strike="noStrike">
                <a:solidFill>
                  <a:srgbClr val="7030A0"/>
                </a:solidFill>
                <a:latin typeface="Calibri"/>
                <a:ea typeface="Calibri"/>
                <a:cs typeface="Calibri"/>
                <a:sym typeface="Calibri"/>
              </a:rPr>
              <a:t>Important Dates</a:t>
            </a:r>
            <a:endParaRPr b="1" i="0" sz="2400" u="sng" cap="none" strike="noStrike">
              <a:solidFill>
                <a:srgbClr val="7030A0"/>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rPr b="1" lang="en-GB" sz="1200">
                <a:solidFill>
                  <a:srgbClr val="7030A0"/>
                </a:solidFill>
                <a:latin typeface="Calibri"/>
                <a:ea typeface="Calibri"/>
                <a:cs typeface="Calibri"/>
                <a:sym typeface="Calibri"/>
              </a:rPr>
              <a:t>Maths </a:t>
            </a:r>
            <a:r>
              <a:rPr b="1" lang="en-GB" sz="1200">
                <a:solidFill>
                  <a:srgbClr val="7030A0"/>
                </a:solidFill>
                <a:latin typeface="Calibri"/>
                <a:ea typeface="Calibri"/>
                <a:cs typeface="Calibri"/>
                <a:sym typeface="Calibri"/>
              </a:rPr>
              <a:t>Early Bird:</a:t>
            </a:r>
            <a:r>
              <a:rPr b="1" lang="en-GB" sz="1200">
                <a:solidFill>
                  <a:schemeClr val="dk1"/>
                </a:solidFill>
                <a:latin typeface="Calibri"/>
                <a:ea typeface="Calibri"/>
                <a:cs typeface="Calibri"/>
                <a:sym typeface="Calibri"/>
              </a:rPr>
              <a:t> </a:t>
            </a:r>
            <a:r>
              <a:rPr lang="en-GB" sz="1200">
                <a:solidFill>
                  <a:schemeClr val="dk1"/>
                </a:solidFill>
                <a:latin typeface="Calibri"/>
                <a:ea typeface="Calibri"/>
                <a:cs typeface="Calibri"/>
                <a:sym typeface="Calibri"/>
              </a:rPr>
              <a:t>Wednesday 24th January, 8.30-9:15am</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rPr lang="en-GB" sz="1200">
                <a:solidFill>
                  <a:schemeClr val="dk1"/>
                </a:solidFill>
                <a:latin typeface="Calibri"/>
                <a:ea typeface="Calibri"/>
                <a:cs typeface="Calibri"/>
                <a:sym typeface="Calibri"/>
              </a:rPr>
              <a:t>You are invited to join your child as they come into class. We will set up a selection of different Maths based games to showcase the kind of activities you can play at home to support your child.</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rPr b="1" lang="en-GB" sz="1200">
                <a:solidFill>
                  <a:srgbClr val="7030A0"/>
                </a:solidFill>
                <a:latin typeface="Calibri"/>
                <a:ea typeface="Calibri"/>
                <a:cs typeface="Calibri"/>
                <a:sym typeface="Calibri"/>
              </a:rPr>
              <a:t>Last day of half term:</a:t>
            </a:r>
            <a:r>
              <a:rPr b="1" lang="en-GB" sz="1200">
                <a:solidFill>
                  <a:srgbClr val="351C75"/>
                </a:solidFill>
                <a:latin typeface="Calibri"/>
                <a:ea typeface="Calibri"/>
                <a:cs typeface="Calibri"/>
                <a:sym typeface="Calibri"/>
              </a:rPr>
              <a:t> </a:t>
            </a:r>
            <a:r>
              <a:rPr lang="en-GB" sz="1200">
                <a:solidFill>
                  <a:schemeClr val="dk1"/>
                </a:solidFill>
                <a:latin typeface="Calibri"/>
                <a:ea typeface="Calibri"/>
                <a:cs typeface="Calibri"/>
                <a:sym typeface="Calibri"/>
              </a:rPr>
              <a:t>9th February Finish 3:15pm</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rPr b="1" lang="en-GB" sz="1200">
                <a:solidFill>
                  <a:srgbClr val="7030A0"/>
                </a:solidFill>
                <a:latin typeface="Calibri"/>
                <a:ea typeface="Calibri"/>
                <a:cs typeface="Calibri"/>
                <a:sym typeface="Calibri"/>
              </a:rPr>
              <a:t>First day back to school:</a:t>
            </a:r>
            <a:r>
              <a:rPr lang="en-GB" sz="1200">
                <a:solidFill>
                  <a:schemeClr val="dk1"/>
                </a:solidFill>
                <a:latin typeface="Calibri"/>
                <a:ea typeface="Calibri"/>
                <a:cs typeface="Calibri"/>
                <a:sym typeface="Calibri"/>
              </a:rPr>
              <a:t> Monday 19th February 8:30am</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rPr b="1" lang="en-GB" sz="1200">
                <a:solidFill>
                  <a:srgbClr val="7030A0"/>
                </a:solidFill>
                <a:latin typeface="Calibri"/>
                <a:ea typeface="Calibri"/>
                <a:cs typeface="Calibri"/>
                <a:sym typeface="Calibri"/>
              </a:rPr>
              <a:t>Family Phonics: </a:t>
            </a:r>
            <a:r>
              <a:rPr lang="en-GB" sz="1200">
                <a:solidFill>
                  <a:schemeClr val="dk1"/>
                </a:solidFill>
                <a:latin typeface="Calibri"/>
                <a:ea typeface="Calibri"/>
                <a:cs typeface="Calibri"/>
                <a:sym typeface="Calibri"/>
              </a:rPr>
              <a:t>Tuesday 20th February, 8:30-10:am</a:t>
            </a:r>
            <a:endParaRPr sz="1200">
              <a:solidFill>
                <a:schemeClr val="dk1"/>
              </a:solidFill>
              <a:latin typeface="Calibri"/>
              <a:ea typeface="Calibri"/>
              <a:cs typeface="Calibri"/>
              <a:sym typeface="Calibri"/>
            </a:endParaRPr>
          </a:p>
          <a:p>
            <a:pPr indent="0" lvl="0" marL="0" rtl="0" algn="l">
              <a:spcBef>
                <a:spcPts val="0"/>
              </a:spcBef>
              <a:spcAft>
                <a:spcPts val="0"/>
              </a:spcAft>
              <a:buClr>
                <a:schemeClr val="dk1"/>
              </a:buClr>
              <a:buSzPts val="2000"/>
              <a:buFont typeface="Arial"/>
              <a:buNone/>
            </a:pPr>
            <a:r>
              <a:rPr lang="en-GB" sz="1200">
                <a:solidFill>
                  <a:schemeClr val="dk1"/>
                </a:solidFill>
                <a:latin typeface="Calibri"/>
                <a:ea typeface="Calibri"/>
                <a:cs typeface="Calibri"/>
                <a:sym typeface="Calibri"/>
              </a:rPr>
              <a:t>We would like to invite families to come and watch a class, Little Wandle phonics session. The phonics will be finished by 9:30am and the children will then be learning independently. You are welcome to stay until 10:00am and join your child as they learn inside or in our outside area. If you need to leave earlier, please make sure your Teacher or LSA knows you are going. </a:t>
            </a:r>
            <a:endParaRPr sz="1200">
              <a:solidFill>
                <a:schemeClr val="dk1"/>
              </a:solidFill>
              <a:latin typeface="Calibri"/>
              <a:ea typeface="Calibri"/>
              <a:cs typeface="Calibri"/>
              <a:sym typeface="Calibri"/>
            </a:endParaRPr>
          </a:p>
          <a:p>
            <a:pPr indent="0" lvl="0" marL="0" marR="0" rtl="0" algn="l">
              <a:lnSpc>
                <a:spcPct val="100000"/>
              </a:lnSpc>
              <a:spcBef>
                <a:spcPts val="80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p:txBody>
      </p:sp>
      <p:sp>
        <p:nvSpPr>
          <p:cNvPr id="106" name="Google Shape;106;p2"/>
          <p:cNvSpPr txBox="1"/>
          <p:nvPr/>
        </p:nvSpPr>
        <p:spPr>
          <a:xfrm>
            <a:off x="201925" y="7889300"/>
            <a:ext cx="6319800" cy="1857900"/>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7000"/>
              </a:lnSpc>
              <a:spcBef>
                <a:spcPts val="0"/>
              </a:spcBef>
              <a:spcAft>
                <a:spcPts val="0"/>
              </a:spcAft>
              <a:buClr>
                <a:srgbClr val="000000"/>
              </a:buClr>
              <a:buSzPts val="2400"/>
              <a:buFont typeface="Arial"/>
              <a:buNone/>
            </a:pPr>
            <a:r>
              <a:rPr b="1" i="0" lang="en-GB" sz="2100" u="none" cap="none" strike="noStrike">
                <a:solidFill>
                  <a:srgbClr val="E11FCA"/>
                </a:solidFill>
                <a:latin typeface="Calibri"/>
                <a:ea typeface="Calibri"/>
                <a:cs typeface="Calibri"/>
                <a:sym typeface="Calibri"/>
              </a:rPr>
              <a:t>Contacts</a:t>
            </a:r>
            <a:endParaRPr sz="2100">
              <a:solidFill>
                <a:schemeClr val="dk1"/>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2400"/>
              <a:buFont typeface="Arial"/>
              <a:buNone/>
            </a:pPr>
            <a:r>
              <a:rPr b="0" i="0" lang="en-GB" sz="1300" u="none" cap="none" strike="noStrike">
                <a:solidFill>
                  <a:schemeClr val="dk1"/>
                </a:solidFill>
                <a:latin typeface="Calibri"/>
                <a:ea typeface="Calibri"/>
                <a:cs typeface="Calibri"/>
                <a:sym typeface="Calibri"/>
              </a:rPr>
              <a:t>If you would like to contact any of us by email. We will reply as soon as possible within school working hours. </a:t>
            </a:r>
            <a:endParaRPr b="0" i="0" sz="1100" u="none" cap="none" strike="noStrike">
              <a:solidFill>
                <a:srgbClr val="000000"/>
              </a:solidFill>
              <a:latin typeface="Arial"/>
              <a:ea typeface="Arial"/>
              <a:cs typeface="Arial"/>
              <a:sym typeface="Arial"/>
            </a:endParaRPr>
          </a:p>
          <a:p>
            <a:pPr indent="0" lvl="0" marL="0" marR="0" rtl="0" algn="l">
              <a:lnSpc>
                <a:spcPct val="115000"/>
              </a:lnSpc>
              <a:spcBef>
                <a:spcPts val="800"/>
              </a:spcBef>
              <a:spcAft>
                <a:spcPts val="0"/>
              </a:spcAft>
              <a:buClr>
                <a:srgbClr val="000000"/>
              </a:buClr>
              <a:buSzPts val="1600"/>
              <a:buFont typeface="Arial"/>
              <a:buNone/>
            </a:pPr>
            <a:r>
              <a:rPr b="0" i="0" lang="en-GB" sz="1300" u="none" cap="none" strike="noStrike">
                <a:solidFill>
                  <a:schemeClr val="dk1"/>
                </a:solidFill>
                <a:latin typeface="Calibri"/>
                <a:ea typeface="Calibri"/>
                <a:cs typeface="Calibri"/>
                <a:sym typeface="Calibri"/>
              </a:rPr>
              <a:t>Mrs Annabel Glover-EYFS lead/Nursery   </a:t>
            </a:r>
            <a:r>
              <a:rPr b="0" i="0" lang="en-GB" sz="1300" u="sng" cap="none" strike="noStrike">
                <a:solidFill>
                  <a:srgbClr val="0563C1"/>
                </a:solidFill>
                <a:latin typeface="Calibri"/>
                <a:ea typeface="Calibri"/>
                <a:cs typeface="Calibri"/>
                <a:sym typeface="Calibri"/>
                <a:hlinkClick r:id="rId4">
                  <a:extLst>
                    <a:ext uri="{A12FA001-AC4F-418D-AE19-62706E023703}">
                      <ahyp:hlinkClr val="tx"/>
                    </a:ext>
                  </a:extLst>
                </a:hlinkClick>
              </a:rPr>
              <a:t>aglover13@suttonmail.org</a:t>
            </a:r>
            <a:endParaRPr b="0" i="0" sz="1300" u="none" cap="none" strike="noStrike">
              <a:solidFill>
                <a:schemeClr val="dk1"/>
              </a:solidFill>
              <a:latin typeface="Calibri"/>
              <a:ea typeface="Calibri"/>
              <a:cs typeface="Calibri"/>
              <a:sym typeface="Calibri"/>
            </a:endParaRPr>
          </a:p>
          <a:p>
            <a:pPr indent="0" lvl="0" marL="0" marR="0" rtl="0" algn="l">
              <a:lnSpc>
                <a:spcPct val="115000"/>
              </a:lnSpc>
              <a:spcBef>
                <a:spcPts val="800"/>
              </a:spcBef>
              <a:spcAft>
                <a:spcPts val="0"/>
              </a:spcAft>
              <a:buClr>
                <a:srgbClr val="000000"/>
              </a:buClr>
              <a:buSzPts val="1600"/>
              <a:buFont typeface="Arial"/>
              <a:buNone/>
            </a:pPr>
            <a:r>
              <a:rPr b="0" i="0" lang="en-GB" sz="1300" u="none" cap="none" strike="noStrike">
                <a:solidFill>
                  <a:schemeClr val="dk1"/>
                </a:solidFill>
                <a:latin typeface="Calibri"/>
                <a:ea typeface="Calibri"/>
                <a:cs typeface="Calibri"/>
                <a:sym typeface="Calibri"/>
              </a:rPr>
              <a:t>Miss Rhian Lilley - Silver Class                    </a:t>
            </a:r>
            <a:r>
              <a:rPr b="0" i="0" lang="en-GB" sz="1300" u="sng" cap="none" strike="noStrike">
                <a:solidFill>
                  <a:srgbClr val="0563C1"/>
                </a:solidFill>
                <a:latin typeface="Calibri"/>
                <a:ea typeface="Calibri"/>
                <a:cs typeface="Calibri"/>
                <a:sym typeface="Calibri"/>
              </a:rPr>
              <a:t>rlilley2</a:t>
            </a:r>
            <a:r>
              <a:rPr b="0" i="0" lang="en-GB" sz="1300" u="sng" cap="none" strike="noStrike">
                <a:solidFill>
                  <a:srgbClr val="0563C1"/>
                </a:solidFill>
                <a:latin typeface="Calibri"/>
                <a:ea typeface="Calibri"/>
                <a:cs typeface="Calibri"/>
                <a:sym typeface="Calibri"/>
                <a:hlinkClick r:id="rId5">
                  <a:extLst>
                    <a:ext uri="{A12FA001-AC4F-418D-AE19-62706E023703}">
                      <ahyp:hlinkClr val="tx"/>
                    </a:ext>
                  </a:extLst>
                </a:hlinkClick>
              </a:rPr>
              <a:t>@suttonmail.org</a:t>
            </a:r>
            <a:endParaRPr b="0" i="0" sz="1300" u="none" cap="none" strike="noStrike">
              <a:solidFill>
                <a:schemeClr val="dk1"/>
              </a:solidFill>
              <a:latin typeface="Calibri"/>
              <a:ea typeface="Calibri"/>
              <a:cs typeface="Calibri"/>
              <a:sym typeface="Calibri"/>
            </a:endParaRPr>
          </a:p>
          <a:p>
            <a:pPr indent="0" lvl="0" marL="0" marR="0" rtl="0" algn="l">
              <a:lnSpc>
                <a:spcPct val="115000"/>
              </a:lnSpc>
              <a:spcBef>
                <a:spcPts val="800"/>
              </a:spcBef>
              <a:spcAft>
                <a:spcPts val="0"/>
              </a:spcAft>
              <a:buClr>
                <a:srgbClr val="000000"/>
              </a:buClr>
              <a:buSzPts val="1600"/>
              <a:buFont typeface="Arial"/>
              <a:buNone/>
            </a:pPr>
            <a:r>
              <a:rPr b="0" i="0" lang="en-GB" sz="1300" u="none" cap="none" strike="noStrike">
                <a:solidFill>
                  <a:schemeClr val="dk1"/>
                </a:solidFill>
                <a:latin typeface="Calibri"/>
                <a:ea typeface="Calibri"/>
                <a:cs typeface="Calibri"/>
                <a:sym typeface="Calibri"/>
              </a:rPr>
              <a:t>Mrs Tammy Rich- Bronze Class                  </a:t>
            </a:r>
            <a:r>
              <a:rPr b="0" i="0" lang="en-GB" sz="1300" u="sng" cap="none" strike="noStrike">
                <a:solidFill>
                  <a:srgbClr val="0563C1"/>
                </a:solidFill>
                <a:latin typeface="Calibri"/>
                <a:ea typeface="Calibri"/>
                <a:cs typeface="Calibri"/>
                <a:sym typeface="Calibri"/>
                <a:hlinkClick r:id="rId6">
                  <a:extLst>
                    <a:ext uri="{A12FA001-AC4F-418D-AE19-62706E023703}">
                      <ahyp:hlinkClr val="tx"/>
                    </a:ext>
                  </a:extLst>
                </a:hlinkClick>
              </a:rPr>
              <a:t>trich18@suttonmail.org</a:t>
            </a:r>
            <a:endParaRPr b="0" i="0" sz="1300" u="none" cap="none" strike="noStrike">
              <a:solidFill>
                <a:schemeClr val="dk1"/>
              </a:solidFill>
              <a:latin typeface="Calibri"/>
              <a:ea typeface="Calibri"/>
              <a:cs typeface="Calibri"/>
              <a:sym typeface="Calibri"/>
            </a:endParaRPr>
          </a:p>
          <a:p>
            <a:pPr indent="0" lvl="0" marL="0" marR="0" rtl="0" algn="l">
              <a:lnSpc>
                <a:spcPct val="107000"/>
              </a:lnSpc>
              <a:spcBef>
                <a:spcPts val="800"/>
              </a:spcBef>
              <a:spcAft>
                <a:spcPts val="0"/>
              </a:spcAft>
              <a:buClr>
                <a:srgbClr val="000000"/>
              </a:buClr>
              <a:buSzPts val="1100"/>
              <a:buFont typeface="Arial"/>
              <a:buNone/>
            </a:pPr>
            <a:r>
              <a:rPr b="0" i="0" lang="en-GB" sz="800" u="none" cap="none" strike="noStrike">
                <a:solidFill>
                  <a:schemeClr val="dk1"/>
                </a:solidFill>
                <a:latin typeface="Calibri"/>
                <a:ea typeface="Calibri"/>
                <a:cs typeface="Calibri"/>
                <a:sym typeface="Calibri"/>
              </a:rPr>
              <a:t> </a:t>
            </a:r>
            <a:endParaRPr b="0" i="0" sz="1100" u="none" cap="none" strike="noStrike">
              <a:solidFill>
                <a:srgbClr val="000000"/>
              </a:solidFill>
              <a:latin typeface="Arial"/>
              <a:ea typeface="Arial"/>
              <a:cs typeface="Arial"/>
              <a:sym typeface="Arial"/>
            </a:endParaRPr>
          </a:p>
        </p:txBody>
      </p:sp>
      <p:sp>
        <p:nvSpPr>
          <p:cNvPr id="107" name="Google Shape;107;p2"/>
          <p:cNvSpPr txBox="1"/>
          <p:nvPr/>
        </p:nvSpPr>
        <p:spPr>
          <a:xfrm>
            <a:off x="201775" y="1382325"/>
            <a:ext cx="6320100" cy="1857900"/>
          </a:xfrm>
          <a:prstGeom prst="rect">
            <a:avLst/>
          </a:prstGeom>
          <a:solidFill>
            <a:srgbClr val="FFFFFF"/>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7000"/>
              </a:lnSpc>
              <a:spcBef>
                <a:spcPts val="0"/>
              </a:spcBef>
              <a:spcAft>
                <a:spcPts val="0"/>
              </a:spcAft>
              <a:buClr>
                <a:srgbClr val="000000"/>
              </a:buClr>
              <a:buSzPts val="2400"/>
              <a:buFont typeface="Arial"/>
              <a:buNone/>
            </a:pPr>
            <a:r>
              <a:rPr b="1" lang="en-GB" sz="1800">
                <a:solidFill>
                  <a:schemeClr val="accent6"/>
                </a:solidFill>
                <a:latin typeface="Calibri"/>
                <a:ea typeface="Calibri"/>
                <a:cs typeface="Calibri"/>
                <a:sym typeface="Calibri"/>
              </a:rPr>
              <a:t>Forest School</a:t>
            </a:r>
            <a:endParaRPr b="0" i="0" sz="1800" u="none" cap="none" strike="noStrike">
              <a:solidFill>
                <a:schemeClr val="accent6"/>
              </a:solidFill>
              <a:latin typeface="Arial"/>
              <a:ea typeface="Arial"/>
              <a:cs typeface="Arial"/>
              <a:sym typeface="Arial"/>
            </a:endParaRPr>
          </a:p>
          <a:p>
            <a:pPr indent="0" lvl="0" marL="0" rtl="0" algn="l">
              <a:lnSpc>
                <a:spcPct val="107000"/>
              </a:lnSpc>
              <a:spcBef>
                <a:spcPts val="800"/>
              </a:spcBef>
              <a:spcAft>
                <a:spcPts val="0"/>
              </a:spcAft>
              <a:buClr>
                <a:schemeClr val="dk1"/>
              </a:buClr>
              <a:buSzPts val="2000"/>
              <a:buFont typeface="Arial"/>
              <a:buNone/>
            </a:pPr>
            <a:r>
              <a:rPr lang="en-GB" sz="1300">
                <a:solidFill>
                  <a:schemeClr val="dk1"/>
                </a:solidFill>
                <a:latin typeface="Calibri"/>
                <a:ea typeface="Calibri"/>
                <a:cs typeface="Calibri"/>
                <a:sym typeface="Calibri"/>
              </a:rPr>
              <a:t>We are very grateful to all the parents who volunteer to help with Forest School on a Friday morning.  I know they find it a rewarding experience, but don’t take our word for it, as them!  We have some parents who come regularly and some who come when they are available. It can be lovely to see some of the activities that are available to the children . If you would like to find out more or volunteer to support the children at Forest School, please contact Annabel (email at the bottom of the page) or talk to your clas rep or teacher. </a:t>
            </a:r>
            <a:endParaRPr b="0" i="0" sz="1300" u="none" cap="none" strike="noStrike">
              <a:solidFill>
                <a:srgbClr val="000000"/>
              </a:solidFill>
              <a:latin typeface="Arial"/>
              <a:ea typeface="Arial"/>
              <a:cs typeface="Arial"/>
              <a:sym typeface="Arial"/>
            </a:endParaRPr>
          </a:p>
          <a:p>
            <a:pPr indent="0" lvl="0" marL="0" marR="0" rtl="0" algn="ctr">
              <a:lnSpc>
                <a:spcPct val="107000"/>
              </a:lnSpc>
              <a:spcBef>
                <a:spcPts val="8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7000"/>
              </a:lnSpc>
              <a:spcBef>
                <a:spcPts val="800"/>
              </a:spcBef>
              <a:spcAft>
                <a:spcPts val="0"/>
              </a:spcAft>
              <a:buClr>
                <a:srgbClr val="000000"/>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ctr">
              <a:lnSpc>
                <a:spcPct val="107000"/>
              </a:lnSpc>
              <a:spcBef>
                <a:spcPts val="800"/>
              </a:spcBef>
              <a:spcAft>
                <a:spcPts val="0"/>
              </a:spcAft>
              <a:buClr>
                <a:srgbClr val="000000"/>
              </a:buClr>
              <a:buSzPts val="2400"/>
              <a:buFont typeface="Arial"/>
              <a:buNone/>
            </a:pPr>
            <a:r>
              <a:t/>
            </a:r>
            <a:endParaRPr b="1" i="0" sz="2400" u="none" cap="none" strike="noStrike">
              <a:solidFill>
                <a:srgbClr val="C55A11"/>
              </a:solidFill>
              <a:latin typeface="Calibri"/>
              <a:ea typeface="Calibri"/>
              <a:cs typeface="Calibri"/>
              <a:sym typeface="Calibri"/>
            </a:endParaRPr>
          </a:p>
          <a:p>
            <a:pPr indent="0" lvl="0" marL="0" marR="0" rtl="0" algn="l">
              <a:lnSpc>
                <a:spcPct val="115000"/>
              </a:lnSpc>
              <a:spcBef>
                <a:spcPts val="800"/>
              </a:spcBef>
              <a:spcAft>
                <a:spcPts val="0"/>
              </a:spcAft>
              <a:buClr>
                <a:srgbClr val="000000"/>
              </a:buClr>
              <a:buSzPts val="1100"/>
              <a:buFont typeface="Arial"/>
              <a:buNone/>
            </a:pPr>
            <a:r>
              <a:rPr b="0" i="0" lang="en-GB" sz="11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pic>
        <p:nvPicPr>
          <p:cNvPr id="108" name="Google Shape;108;p2"/>
          <p:cNvPicPr preferRelativeResize="0"/>
          <p:nvPr/>
        </p:nvPicPr>
        <p:blipFill>
          <a:blip r:embed="rId7">
            <a:alphaModFix/>
          </a:blip>
          <a:stretch>
            <a:fillRect/>
          </a:stretch>
        </p:blipFill>
        <p:spPr>
          <a:xfrm>
            <a:off x="4477375" y="1333400"/>
            <a:ext cx="1100025" cy="464825"/>
          </a:xfrm>
          <a:prstGeom prst="rect">
            <a:avLst/>
          </a:prstGeom>
          <a:noFill/>
          <a:ln>
            <a:noFill/>
          </a:ln>
        </p:spPr>
      </p:pic>
      <p:pic>
        <p:nvPicPr>
          <p:cNvPr id="109" name="Google Shape;109;p2"/>
          <p:cNvPicPr preferRelativeResize="0"/>
          <p:nvPr/>
        </p:nvPicPr>
        <p:blipFill>
          <a:blip r:embed="rId8">
            <a:alphaModFix/>
          </a:blip>
          <a:stretch>
            <a:fillRect/>
          </a:stretch>
        </p:blipFill>
        <p:spPr>
          <a:xfrm>
            <a:off x="1852075" y="1364675"/>
            <a:ext cx="460825" cy="4022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type="title"/>
          </p:nvPr>
        </p:nvSpPr>
        <p:spPr>
          <a:xfrm>
            <a:off x="530065" y="283633"/>
            <a:ext cx="5915025" cy="6460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800"/>
              <a:buFont typeface="Calibri"/>
              <a:buNone/>
            </a:pPr>
            <a:r>
              <a:rPr b="1" lang="en-GB" sz="1800">
                <a:latin typeface="Calibri"/>
                <a:ea typeface="Calibri"/>
                <a:cs typeface="Calibri"/>
                <a:sym typeface="Calibri"/>
              </a:rPr>
              <a:t>Please share these photographs with your children and encourage them to tell you what they have learnt this week.</a:t>
            </a:r>
            <a:endParaRPr b="1" sz="1800">
              <a:latin typeface="Calibri"/>
              <a:ea typeface="Calibri"/>
              <a:cs typeface="Calibri"/>
              <a:sym typeface="Calibri"/>
            </a:endParaRPr>
          </a:p>
        </p:txBody>
      </p:sp>
      <p:sp>
        <p:nvSpPr>
          <p:cNvPr id="115" name="Google Shape;115;p4"/>
          <p:cNvSpPr txBox="1"/>
          <p:nvPr/>
        </p:nvSpPr>
        <p:spPr>
          <a:xfrm>
            <a:off x="3303745" y="1224371"/>
            <a:ext cx="3554255" cy="646075"/>
          </a:xfrm>
          <a:prstGeom prst="rect">
            <a:avLst/>
          </a:prstGeom>
          <a:noFill/>
          <a:ln>
            <a:noFill/>
          </a:ln>
        </p:spPr>
        <p:txBody>
          <a:bodyPr anchorCtr="0" anchor="ctr" bIns="45700" lIns="91425" spcFirstLastPara="1" rIns="91425" wrap="square" tIns="45700">
            <a:normAutofit fontScale="97500"/>
          </a:bodyPr>
          <a:lstStyle/>
          <a:p>
            <a:pPr indent="0" lvl="0" marL="0" marR="0" rtl="0" algn="l">
              <a:lnSpc>
                <a:spcPct val="90000"/>
              </a:lnSpc>
              <a:spcBef>
                <a:spcPts val="0"/>
              </a:spcBef>
              <a:spcAft>
                <a:spcPts val="0"/>
              </a:spcAft>
              <a:buClr>
                <a:schemeClr val="dk1"/>
              </a:buClr>
              <a:buSzPct val="100000"/>
              <a:buFont typeface="Calibri"/>
              <a:buNone/>
            </a:pPr>
            <a:r>
              <a:t/>
            </a:r>
            <a:endParaRPr b="0" i="0" sz="1800" u="none" cap="none" strike="noStrike">
              <a:solidFill>
                <a:schemeClr val="dk1"/>
              </a:solidFill>
              <a:latin typeface="Calibri"/>
              <a:ea typeface="Calibri"/>
              <a:cs typeface="Calibri"/>
              <a:sym typeface="Calibri"/>
            </a:endParaRPr>
          </a:p>
        </p:txBody>
      </p:sp>
      <p:pic>
        <p:nvPicPr>
          <p:cNvPr id="116" name="Google Shape;116;p4"/>
          <p:cNvPicPr preferRelativeResize="0"/>
          <p:nvPr/>
        </p:nvPicPr>
        <p:blipFill>
          <a:blip r:embed="rId3">
            <a:alphaModFix/>
          </a:blip>
          <a:stretch>
            <a:fillRect/>
          </a:stretch>
        </p:blipFill>
        <p:spPr>
          <a:xfrm rot="-264914">
            <a:off x="346563" y="1516207"/>
            <a:ext cx="2947550" cy="3048934"/>
          </a:xfrm>
          <a:prstGeom prst="rect">
            <a:avLst/>
          </a:prstGeom>
          <a:noFill/>
          <a:ln>
            <a:noFill/>
          </a:ln>
        </p:spPr>
      </p:pic>
      <p:pic>
        <p:nvPicPr>
          <p:cNvPr id="117" name="Google Shape;117;p4"/>
          <p:cNvPicPr preferRelativeResize="0"/>
          <p:nvPr/>
        </p:nvPicPr>
        <p:blipFill>
          <a:blip r:embed="rId4">
            <a:alphaModFix/>
          </a:blip>
          <a:stretch>
            <a:fillRect/>
          </a:stretch>
        </p:blipFill>
        <p:spPr>
          <a:xfrm rot="415657">
            <a:off x="3709954" y="1953281"/>
            <a:ext cx="2741842" cy="3471586"/>
          </a:xfrm>
          <a:prstGeom prst="rect">
            <a:avLst/>
          </a:prstGeom>
          <a:noFill/>
          <a:ln>
            <a:noFill/>
          </a:ln>
        </p:spPr>
      </p:pic>
      <p:pic>
        <p:nvPicPr>
          <p:cNvPr id="118" name="Google Shape;118;p4"/>
          <p:cNvPicPr preferRelativeResize="0"/>
          <p:nvPr/>
        </p:nvPicPr>
        <p:blipFill>
          <a:blip r:embed="rId5">
            <a:alphaModFix/>
          </a:blip>
          <a:stretch>
            <a:fillRect/>
          </a:stretch>
        </p:blipFill>
        <p:spPr>
          <a:xfrm rot="-238189">
            <a:off x="285250" y="5253275"/>
            <a:ext cx="3070175" cy="3867614"/>
          </a:xfrm>
          <a:prstGeom prst="rect">
            <a:avLst/>
          </a:prstGeom>
          <a:noFill/>
          <a:ln>
            <a:noFill/>
          </a:ln>
        </p:spPr>
      </p:pic>
      <p:pic>
        <p:nvPicPr>
          <p:cNvPr id="119" name="Google Shape;119;p4"/>
          <p:cNvPicPr preferRelativeResize="0"/>
          <p:nvPr/>
        </p:nvPicPr>
        <p:blipFill>
          <a:blip r:embed="rId6">
            <a:alphaModFix/>
          </a:blip>
          <a:stretch>
            <a:fillRect/>
          </a:stretch>
        </p:blipFill>
        <p:spPr>
          <a:xfrm rot="369385">
            <a:off x="3746513" y="5901920"/>
            <a:ext cx="2668726" cy="318670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g2ae1d1b273b_0_5"/>
          <p:cNvSpPr txBox="1"/>
          <p:nvPr>
            <p:ph type="title"/>
          </p:nvPr>
        </p:nvSpPr>
        <p:spPr>
          <a:xfrm>
            <a:off x="530065" y="283633"/>
            <a:ext cx="5915100" cy="6462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1800"/>
              <a:buFont typeface="Calibri"/>
              <a:buNone/>
            </a:pPr>
            <a:r>
              <a:rPr b="1" lang="en-GB" sz="1800">
                <a:latin typeface="Calibri"/>
                <a:ea typeface="Calibri"/>
                <a:cs typeface="Calibri"/>
                <a:sym typeface="Calibri"/>
              </a:rPr>
              <a:t>Please share these photographs with your children and encourage them to tell you what they have learnt this week.</a:t>
            </a:r>
            <a:endParaRPr b="1" sz="1800">
              <a:latin typeface="Calibri"/>
              <a:ea typeface="Calibri"/>
              <a:cs typeface="Calibri"/>
              <a:sym typeface="Calibri"/>
            </a:endParaRPr>
          </a:p>
        </p:txBody>
      </p:sp>
      <p:sp>
        <p:nvSpPr>
          <p:cNvPr id="125" name="Google Shape;125;g2ae1d1b273b_0_5"/>
          <p:cNvSpPr txBox="1"/>
          <p:nvPr/>
        </p:nvSpPr>
        <p:spPr>
          <a:xfrm>
            <a:off x="3303745" y="1224371"/>
            <a:ext cx="3554400" cy="64620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pic>
        <p:nvPicPr>
          <p:cNvPr id="126" name="Google Shape;126;g2ae1d1b273b_0_5"/>
          <p:cNvPicPr preferRelativeResize="0"/>
          <p:nvPr/>
        </p:nvPicPr>
        <p:blipFill>
          <a:blip r:embed="rId3">
            <a:alphaModFix/>
          </a:blip>
          <a:stretch>
            <a:fillRect/>
          </a:stretch>
        </p:blipFill>
        <p:spPr>
          <a:xfrm>
            <a:off x="237775" y="1137074"/>
            <a:ext cx="3554400" cy="4602493"/>
          </a:xfrm>
          <a:prstGeom prst="rect">
            <a:avLst/>
          </a:prstGeom>
          <a:noFill/>
          <a:ln>
            <a:noFill/>
          </a:ln>
        </p:spPr>
      </p:pic>
      <p:pic>
        <p:nvPicPr>
          <p:cNvPr id="127" name="Google Shape;127;g2ae1d1b273b_0_5"/>
          <p:cNvPicPr preferRelativeResize="0"/>
          <p:nvPr/>
        </p:nvPicPr>
        <p:blipFill>
          <a:blip r:embed="rId4">
            <a:alphaModFix/>
          </a:blip>
          <a:stretch>
            <a:fillRect/>
          </a:stretch>
        </p:blipFill>
        <p:spPr>
          <a:xfrm>
            <a:off x="3543900" y="5865617"/>
            <a:ext cx="3074085" cy="3774333"/>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2022-10-02T15:54:30Z</dcterms:created>
  <dc:creator>Tammy Rich</dc:creator>
</cp:coreProperties>
</file>