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6" r:id="rId2"/>
  </p:sldIdLst>
  <p:sldSz cx="9144000" cy="5143500" type="screen16x9"/>
  <p:notesSz cx="6858000" cy="9144000"/>
  <p:embeddedFontLst>
    <p:embeddedFont>
      <p:font typeface="Comfortaa" panose="020B0604020202020204" charset="0"/>
      <p:regular r:id="rId4"/>
      <p:bold r:id="rId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07642E0-18AF-4FC3-87DD-91FF5731512A}">
  <a:tblStyle styleId="{707642E0-18AF-4FC3-87DD-91FF5731512A}"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4" d="100"/>
          <a:sy n="114" d="100"/>
        </p:scale>
        <p:origin x="312"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font" Target="fonts/font2.fntdata"/><Relationship Id="rId4" Type="http://schemas.openxmlformats.org/officeDocument/2006/relationships/font" Target="fonts/font1.fntdata"/><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FE2F3"/>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6DB"/>
            </a:gs>
            <a:gs pos="100000">
              <a:srgbClr val="FAD25C"/>
            </a:gs>
          </a:gsLst>
          <a:lin ang="5400012" scaled="0"/>
        </a:gradFill>
        <a:effectLst/>
      </p:bgPr>
    </p:bg>
    <p:spTree>
      <p:nvGrpSpPr>
        <p:cNvPr id="1" name="Shape 53"/>
        <p:cNvGrpSpPr/>
        <p:nvPr/>
      </p:nvGrpSpPr>
      <p:grpSpPr>
        <a:xfrm>
          <a:off x="0" y="0"/>
          <a:ext cx="0" cy="0"/>
          <a:chOff x="0" y="0"/>
          <a:chExt cx="0" cy="0"/>
        </a:xfrm>
      </p:grpSpPr>
      <p:sp>
        <p:nvSpPr>
          <p:cNvPr id="54" name="Google Shape;54;p13"/>
          <p:cNvSpPr txBox="1"/>
          <p:nvPr/>
        </p:nvSpPr>
        <p:spPr>
          <a:xfrm>
            <a:off x="0" y="6600"/>
            <a:ext cx="6493200" cy="507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100" b="1" u="sng">
                <a:solidFill>
                  <a:srgbClr val="0000FF"/>
                </a:solidFill>
                <a:latin typeface="Comfortaa"/>
                <a:ea typeface="Comfortaa"/>
                <a:cs typeface="Comfortaa"/>
                <a:sym typeface="Comfortaa"/>
              </a:rPr>
              <a:t>Marvellous Maya</a:t>
            </a:r>
            <a:endParaRPr sz="2100" b="1" u="sng">
              <a:solidFill>
                <a:srgbClr val="0000FF"/>
              </a:solidFill>
              <a:latin typeface="Comfortaa"/>
              <a:ea typeface="Comfortaa"/>
              <a:cs typeface="Comfortaa"/>
              <a:sym typeface="Comfortaa"/>
            </a:endParaRPr>
          </a:p>
        </p:txBody>
      </p:sp>
      <p:sp>
        <p:nvSpPr>
          <p:cNvPr id="55" name="Google Shape;55;p13"/>
          <p:cNvSpPr txBox="1"/>
          <p:nvPr/>
        </p:nvSpPr>
        <p:spPr>
          <a:xfrm>
            <a:off x="278800" y="2241375"/>
            <a:ext cx="2676300" cy="3849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sz="1300">
              <a:latin typeface="Comfortaa"/>
              <a:ea typeface="Comfortaa"/>
              <a:cs typeface="Comfortaa"/>
              <a:sym typeface="Comfortaa"/>
            </a:endParaRPr>
          </a:p>
        </p:txBody>
      </p:sp>
      <p:sp>
        <p:nvSpPr>
          <p:cNvPr id="56" name="Google Shape;56;p13"/>
          <p:cNvSpPr txBox="1"/>
          <p:nvPr/>
        </p:nvSpPr>
        <p:spPr>
          <a:xfrm>
            <a:off x="3154175" y="516725"/>
            <a:ext cx="1932900" cy="384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endParaRPr sz="1300">
              <a:latin typeface="Comfortaa"/>
              <a:ea typeface="Comfortaa"/>
              <a:cs typeface="Comfortaa"/>
              <a:sym typeface="Comfortaa"/>
            </a:endParaRPr>
          </a:p>
        </p:txBody>
      </p:sp>
      <p:sp>
        <p:nvSpPr>
          <p:cNvPr id="57" name="Google Shape;57;p13"/>
          <p:cNvSpPr txBox="1"/>
          <p:nvPr/>
        </p:nvSpPr>
        <p:spPr>
          <a:xfrm>
            <a:off x="6633025" y="44425"/>
            <a:ext cx="10887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a:latin typeface="Comfortaa"/>
              <a:ea typeface="Comfortaa"/>
              <a:cs typeface="Comfortaa"/>
              <a:sym typeface="Comfortaa"/>
            </a:endParaRPr>
          </a:p>
        </p:txBody>
      </p:sp>
      <p:sp>
        <p:nvSpPr>
          <p:cNvPr id="58" name="Google Shape;58;p13"/>
          <p:cNvSpPr txBox="1"/>
          <p:nvPr/>
        </p:nvSpPr>
        <p:spPr>
          <a:xfrm>
            <a:off x="5474350" y="2273025"/>
            <a:ext cx="22191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a:latin typeface="Comfortaa"/>
              <a:ea typeface="Comfortaa"/>
              <a:cs typeface="Comfortaa"/>
              <a:sym typeface="Comfortaa"/>
            </a:endParaRPr>
          </a:p>
        </p:txBody>
      </p:sp>
      <p:sp>
        <p:nvSpPr>
          <p:cNvPr id="59" name="Google Shape;59;p13"/>
          <p:cNvSpPr txBox="1"/>
          <p:nvPr/>
        </p:nvSpPr>
        <p:spPr>
          <a:xfrm>
            <a:off x="5474200" y="3644625"/>
            <a:ext cx="22191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a:latin typeface="Comfortaa"/>
              <a:ea typeface="Comfortaa"/>
              <a:cs typeface="Comfortaa"/>
              <a:sym typeface="Comfortaa"/>
            </a:endParaRPr>
          </a:p>
        </p:txBody>
      </p:sp>
      <p:sp>
        <p:nvSpPr>
          <p:cNvPr id="60" name="Google Shape;60;p13"/>
          <p:cNvSpPr txBox="1"/>
          <p:nvPr/>
        </p:nvSpPr>
        <p:spPr>
          <a:xfrm>
            <a:off x="6302625" y="4559025"/>
            <a:ext cx="13908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a:latin typeface="Comfortaa"/>
              <a:ea typeface="Comfortaa"/>
              <a:cs typeface="Comfortaa"/>
              <a:sym typeface="Comfortaa"/>
            </a:endParaRPr>
          </a:p>
        </p:txBody>
      </p:sp>
      <p:sp>
        <p:nvSpPr>
          <p:cNvPr id="61" name="Google Shape;61;p13"/>
          <p:cNvSpPr txBox="1"/>
          <p:nvPr/>
        </p:nvSpPr>
        <p:spPr>
          <a:xfrm>
            <a:off x="5552875" y="4185450"/>
            <a:ext cx="3249000" cy="384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endParaRPr sz="1300">
              <a:solidFill>
                <a:schemeClr val="dk1"/>
              </a:solidFill>
              <a:latin typeface="Comfortaa"/>
              <a:ea typeface="Comfortaa"/>
              <a:cs typeface="Comfortaa"/>
              <a:sym typeface="Comfortaa"/>
            </a:endParaRPr>
          </a:p>
        </p:txBody>
      </p:sp>
      <p:sp>
        <p:nvSpPr>
          <p:cNvPr id="62" name="Google Shape;62;p13"/>
          <p:cNvSpPr txBox="1"/>
          <p:nvPr/>
        </p:nvSpPr>
        <p:spPr>
          <a:xfrm>
            <a:off x="97625" y="3850600"/>
            <a:ext cx="4841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latin typeface="Comfortaa"/>
                <a:ea typeface="Comfortaa"/>
                <a:cs typeface="Comfortaa"/>
                <a:sym typeface="Comfortaa"/>
              </a:rPr>
              <a:t>Vocabulary</a:t>
            </a:r>
            <a:r>
              <a:rPr lang="en">
                <a:latin typeface="Comfortaa"/>
                <a:ea typeface="Comfortaa"/>
                <a:cs typeface="Comfortaa"/>
                <a:sym typeface="Comfortaa"/>
              </a:rPr>
              <a:t>!</a:t>
            </a:r>
            <a:endParaRPr>
              <a:latin typeface="Comfortaa"/>
              <a:ea typeface="Comfortaa"/>
              <a:cs typeface="Comfortaa"/>
              <a:sym typeface="Comfortaa"/>
            </a:endParaRPr>
          </a:p>
          <a:p>
            <a:pPr marL="0" lvl="0" indent="0" algn="l" rtl="0">
              <a:spcBef>
                <a:spcPts val="0"/>
              </a:spcBef>
              <a:spcAft>
                <a:spcPts val="0"/>
              </a:spcAft>
              <a:buNone/>
            </a:pPr>
            <a:endParaRPr>
              <a:latin typeface="Comfortaa"/>
              <a:ea typeface="Comfortaa"/>
              <a:cs typeface="Comfortaa"/>
              <a:sym typeface="Comfortaa"/>
            </a:endParaRPr>
          </a:p>
        </p:txBody>
      </p:sp>
      <p:graphicFrame>
        <p:nvGraphicFramePr>
          <p:cNvPr id="63" name="Google Shape;63;p13"/>
          <p:cNvGraphicFramePr/>
          <p:nvPr/>
        </p:nvGraphicFramePr>
        <p:xfrm>
          <a:off x="126400" y="4229160"/>
          <a:ext cx="4605900" cy="912035"/>
        </p:xfrm>
        <a:graphic>
          <a:graphicData uri="http://schemas.openxmlformats.org/drawingml/2006/table">
            <a:tbl>
              <a:tblPr>
                <a:noFill/>
                <a:tableStyleId>{707642E0-18AF-4FC3-87DD-91FF5731512A}</a:tableStyleId>
              </a:tblPr>
              <a:tblGrid>
                <a:gridCol w="1151475">
                  <a:extLst>
                    <a:ext uri="{9D8B030D-6E8A-4147-A177-3AD203B41FA5}">
                      <a16:colId xmlns:a16="http://schemas.microsoft.com/office/drawing/2014/main" val="20000"/>
                    </a:ext>
                  </a:extLst>
                </a:gridCol>
                <a:gridCol w="1151475">
                  <a:extLst>
                    <a:ext uri="{9D8B030D-6E8A-4147-A177-3AD203B41FA5}">
                      <a16:colId xmlns:a16="http://schemas.microsoft.com/office/drawing/2014/main" val="20001"/>
                    </a:ext>
                  </a:extLst>
                </a:gridCol>
                <a:gridCol w="1151475">
                  <a:extLst>
                    <a:ext uri="{9D8B030D-6E8A-4147-A177-3AD203B41FA5}">
                      <a16:colId xmlns:a16="http://schemas.microsoft.com/office/drawing/2014/main" val="20002"/>
                    </a:ext>
                  </a:extLst>
                </a:gridCol>
                <a:gridCol w="1151475">
                  <a:extLst>
                    <a:ext uri="{9D8B030D-6E8A-4147-A177-3AD203B41FA5}">
                      <a16:colId xmlns:a16="http://schemas.microsoft.com/office/drawing/2014/main" val="20003"/>
                    </a:ext>
                  </a:extLst>
                </a:gridCol>
              </a:tblGrid>
              <a:tr h="351525">
                <a:tc>
                  <a:txBody>
                    <a:bodyPr/>
                    <a:lstStyle/>
                    <a:p>
                      <a:pPr marL="0" lvl="0" indent="0" algn="l" rtl="0">
                        <a:spcBef>
                          <a:spcPts val="0"/>
                        </a:spcBef>
                        <a:spcAft>
                          <a:spcPts val="0"/>
                        </a:spcAft>
                        <a:buNone/>
                      </a:pPr>
                      <a:r>
                        <a:rPr lang="en"/>
                        <a:t>Maya</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god</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civilisation</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similarities</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515825">
                <a:tc>
                  <a:txBody>
                    <a:bodyPr/>
                    <a:lstStyle/>
                    <a:p>
                      <a:pPr marL="0" lvl="0" indent="0" algn="l" rtl="0">
                        <a:spcBef>
                          <a:spcPts val="0"/>
                        </a:spcBef>
                        <a:spcAft>
                          <a:spcPts val="0"/>
                        </a:spcAft>
                        <a:buNone/>
                      </a:pPr>
                      <a:r>
                        <a:rPr lang="en"/>
                        <a:t>religion</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Pok-a-tok</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sacrifice</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differences</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pic>
        <p:nvPicPr>
          <p:cNvPr id="64" name="Google Shape;64;p13"/>
          <p:cNvPicPr preferRelativeResize="0"/>
          <p:nvPr/>
        </p:nvPicPr>
        <p:blipFill>
          <a:blip r:embed="rId3">
            <a:alphaModFix/>
          </a:blip>
          <a:stretch>
            <a:fillRect/>
          </a:stretch>
        </p:blipFill>
        <p:spPr>
          <a:xfrm>
            <a:off x="7187638" y="4077263"/>
            <a:ext cx="1789428" cy="934950"/>
          </a:xfrm>
          <a:prstGeom prst="rect">
            <a:avLst/>
          </a:prstGeom>
          <a:noFill/>
          <a:ln>
            <a:noFill/>
          </a:ln>
        </p:spPr>
      </p:pic>
      <p:pic>
        <p:nvPicPr>
          <p:cNvPr id="65" name="Google Shape;65;p13"/>
          <p:cNvPicPr preferRelativeResize="0"/>
          <p:nvPr/>
        </p:nvPicPr>
        <p:blipFill>
          <a:blip r:embed="rId4">
            <a:alphaModFix/>
          </a:blip>
          <a:stretch>
            <a:fillRect/>
          </a:stretch>
        </p:blipFill>
        <p:spPr>
          <a:xfrm>
            <a:off x="5087075" y="141625"/>
            <a:ext cx="4056925" cy="2231593"/>
          </a:xfrm>
          <a:prstGeom prst="rect">
            <a:avLst/>
          </a:prstGeom>
          <a:noFill/>
          <a:ln>
            <a:noFill/>
          </a:ln>
        </p:spPr>
      </p:pic>
      <p:pic>
        <p:nvPicPr>
          <p:cNvPr id="66" name="Google Shape;66;p13"/>
          <p:cNvPicPr preferRelativeResize="0"/>
          <p:nvPr/>
        </p:nvPicPr>
        <p:blipFill>
          <a:blip r:embed="rId5">
            <a:alphaModFix/>
          </a:blip>
          <a:stretch>
            <a:fillRect/>
          </a:stretch>
        </p:blipFill>
        <p:spPr>
          <a:xfrm>
            <a:off x="4939025" y="3030618"/>
            <a:ext cx="2041909" cy="1961675"/>
          </a:xfrm>
          <a:prstGeom prst="rect">
            <a:avLst/>
          </a:prstGeom>
          <a:noFill/>
          <a:ln>
            <a:noFill/>
          </a:ln>
        </p:spPr>
      </p:pic>
      <p:sp>
        <p:nvSpPr>
          <p:cNvPr id="67" name="Google Shape;67;p13"/>
          <p:cNvSpPr txBox="1"/>
          <p:nvPr/>
        </p:nvSpPr>
        <p:spPr>
          <a:xfrm>
            <a:off x="-94700" y="275375"/>
            <a:ext cx="5334300" cy="3940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u="sng" dirty="0">
                <a:solidFill>
                  <a:schemeClr val="dk1"/>
                </a:solidFill>
                <a:latin typeface="Comfortaa"/>
                <a:ea typeface="Comfortaa"/>
                <a:cs typeface="Comfortaa"/>
                <a:sym typeface="Comfortaa"/>
              </a:rPr>
              <a:t>Learning questions:</a:t>
            </a:r>
            <a:endParaRPr sz="1100" dirty="0">
              <a:solidFill>
                <a:schemeClr val="dk1"/>
              </a:solidFill>
              <a:latin typeface="Comfortaa"/>
              <a:ea typeface="Comfortaa"/>
              <a:cs typeface="Comfortaa"/>
              <a:sym typeface="Comfortaa"/>
            </a:endParaRPr>
          </a:p>
          <a:p>
            <a:pPr marL="457200" lvl="0" indent="-285750" algn="l" rtl="0">
              <a:spcBef>
                <a:spcPts val="0"/>
              </a:spcBef>
              <a:spcAft>
                <a:spcPts val="0"/>
              </a:spcAft>
              <a:buClr>
                <a:schemeClr val="dk1"/>
              </a:buClr>
              <a:buSzPts val="900"/>
              <a:buFont typeface="Comfortaa"/>
              <a:buAutoNum type="arabicPeriod"/>
            </a:pPr>
            <a:r>
              <a:rPr lang="en" sz="900" b="1" dirty="0">
                <a:solidFill>
                  <a:schemeClr val="dk1"/>
                </a:solidFill>
                <a:latin typeface="Comfortaa"/>
                <a:ea typeface="Comfortaa"/>
                <a:cs typeface="Comfortaa"/>
                <a:sym typeface="Comfortaa"/>
              </a:rPr>
              <a:t>The Maya were an ancient civilisation. What do you understand by this, where did they live and when</a:t>
            </a:r>
            <a:r>
              <a:rPr lang="en" sz="900" dirty="0">
                <a:solidFill>
                  <a:schemeClr val="dk1"/>
                </a:solidFill>
                <a:latin typeface="Comfortaa"/>
                <a:ea typeface="Comfortaa"/>
                <a:cs typeface="Comfortaa"/>
                <a:sym typeface="Comfortaa"/>
              </a:rPr>
              <a:t>?</a:t>
            </a:r>
            <a:endParaRPr sz="900" dirty="0">
              <a:solidFill>
                <a:schemeClr val="dk1"/>
              </a:solidFill>
              <a:latin typeface="Comfortaa"/>
              <a:ea typeface="Comfortaa"/>
              <a:cs typeface="Comfortaa"/>
              <a:sym typeface="Comfortaa"/>
            </a:endParaRPr>
          </a:p>
          <a:p>
            <a:pPr marL="457200" lvl="0" indent="0" algn="l" rtl="0">
              <a:spcBef>
                <a:spcPts val="0"/>
              </a:spcBef>
              <a:spcAft>
                <a:spcPts val="0"/>
              </a:spcAft>
              <a:buNone/>
            </a:pPr>
            <a:r>
              <a:rPr lang="en" sz="900" dirty="0">
                <a:solidFill>
                  <a:schemeClr val="dk1"/>
                </a:solidFill>
                <a:latin typeface="Comfortaa"/>
                <a:ea typeface="Comfortaa"/>
                <a:cs typeface="Comfortaa"/>
                <a:sym typeface="Comfortaa"/>
              </a:rPr>
              <a:t>Group of people who have an agreed system of laws, beliefs and customs. Central America between 2500 BC-1517 AD. </a:t>
            </a:r>
            <a:endParaRPr sz="900" dirty="0">
              <a:solidFill>
                <a:schemeClr val="dk1"/>
              </a:solidFill>
              <a:latin typeface="Comfortaa"/>
              <a:ea typeface="Comfortaa"/>
              <a:cs typeface="Comfortaa"/>
              <a:sym typeface="Comfortaa"/>
            </a:endParaRPr>
          </a:p>
          <a:p>
            <a:pPr marL="457200" lvl="0" indent="-285750" algn="l" rtl="0">
              <a:spcBef>
                <a:spcPts val="0"/>
              </a:spcBef>
              <a:spcAft>
                <a:spcPts val="0"/>
              </a:spcAft>
              <a:buClr>
                <a:schemeClr val="dk1"/>
              </a:buClr>
              <a:buSzPts val="900"/>
              <a:buFont typeface="Comfortaa"/>
              <a:buAutoNum type="arabicPeriod"/>
            </a:pPr>
            <a:r>
              <a:rPr lang="en" sz="900" b="1" dirty="0">
                <a:solidFill>
                  <a:schemeClr val="dk1"/>
                </a:solidFill>
                <a:latin typeface="Comfortaa"/>
                <a:ea typeface="Comfortaa"/>
                <a:cs typeface="Comfortaa"/>
                <a:sym typeface="Comfortaa"/>
              </a:rPr>
              <a:t>Why was Chichen Itza so important to the Maya?</a:t>
            </a:r>
            <a:endParaRPr sz="900" b="1" dirty="0">
              <a:solidFill>
                <a:schemeClr val="dk1"/>
              </a:solidFill>
              <a:latin typeface="Comfortaa"/>
              <a:ea typeface="Comfortaa"/>
              <a:cs typeface="Comfortaa"/>
              <a:sym typeface="Comfortaa"/>
            </a:endParaRPr>
          </a:p>
          <a:p>
            <a:pPr marL="457200" lvl="0" indent="0" algn="l" rtl="0">
              <a:spcBef>
                <a:spcPts val="0"/>
              </a:spcBef>
              <a:spcAft>
                <a:spcPts val="0"/>
              </a:spcAft>
              <a:buNone/>
            </a:pPr>
            <a:r>
              <a:rPr lang="en" sz="900" dirty="0">
                <a:solidFill>
                  <a:schemeClr val="dk1"/>
                </a:solidFill>
                <a:latin typeface="Comfortaa"/>
                <a:ea typeface="Comfortaa"/>
                <a:cs typeface="Comfortaa"/>
                <a:sym typeface="Comfortaa"/>
              </a:rPr>
              <a:t>Site of religious significance, astronomical importance and people lived there. Iconic stepped pyramid.</a:t>
            </a:r>
            <a:endParaRPr sz="900" dirty="0">
              <a:solidFill>
                <a:schemeClr val="dk1"/>
              </a:solidFill>
              <a:latin typeface="Comfortaa"/>
              <a:ea typeface="Comfortaa"/>
              <a:cs typeface="Comfortaa"/>
              <a:sym typeface="Comfortaa"/>
            </a:endParaRPr>
          </a:p>
          <a:p>
            <a:pPr marL="457200" lvl="0" indent="-285750" algn="l" rtl="0">
              <a:spcBef>
                <a:spcPts val="0"/>
              </a:spcBef>
              <a:spcAft>
                <a:spcPts val="0"/>
              </a:spcAft>
              <a:buClr>
                <a:schemeClr val="dk1"/>
              </a:buClr>
              <a:buSzPts val="900"/>
              <a:buFont typeface="Comfortaa"/>
              <a:buAutoNum type="arabicPeriod"/>
            </a:pPr>
            <a:r>
              <a:rPr lang="en" sz="900" b="1" dirty="0">
                <a:solidFill>
                  <a:schemeClr val="dk1"/>
                </a:solidFill>
                <a:latin typeface="Comfortaa"/>
                <a:ea typeface="Comfortaa"/>
                <a:cs typeface="Comfortaa"/>
                <a:sym typeface="Comfortaa"/>
              </a:rPr>
              <a:t>How did the belief system influence everyday life</a:t>
            </a:r>
            <a:r>
              <a:rPr lang="en" sz="900" dirty="0">
                <a:solidFill>
                  <a:schemeClr val="dk1"/>
                </a:solidFill>
                <a:latin typeface="Comfortaa"/>
                <a:ea typeface="Comfortaa"/>
                <a:cs typeface="Comfortaa"/>
                <a:sym typeface="Comfortaa"/>
              </a:rPr>
              <a:t>?</a:t>
            </a:r>
            <a:endParaRPr sz="900" dirty="0">
              <a:solidFill>
                <a:schemeClr val="dk1"/>
              </a:solidFill>
              <a:latin typeface="Comfortaa"/>
              <a:ea typeface="Comfortaa"/>
              <a:cs typeface="Comfortaa"/>
              <a:sym typeface="Comfortaa"/>
            </a:endParaRPr>
          </a:p>
          <a:p>
            <a:pPr marL="457200" lvl="0" indent="0" algn="l" rtl="0">
              <a:spcBef>
                <a:spcPts val="0"/>
              </a:spcBef>
              <a:spcAft>
                <a:spcPts val="0"/>
              </a:spcAft>
              <a:buNone/>
            </a:pPr>
            <a:r>
              <a:rPr lang="en" sz="900" dirty="0">
                <a:solidFill>
                  <a:schemeClr val="dk1"/>
                </a:solidFill>
                <a:latin typeface="Comfortaa"/>
                <a:ea typeface="Comfortaa"/>
                <a:cs typeface="Comfortaa"/>
                <a:sym typeface="Comfortaa"/>
              </a:rPr>
              <a:t>Religion influenced every aspect of daily life. They believed in many nature gods, with some more powerful than others. Kings acted as intermediaries between the gods and the people. Most important god was Itzamna - creator and gave them writing and the calendar. Priests performed sacrifices at top of temples. Creation story is based on maize. Hieroglyphs</a:t>
            </a:r>
            <a:endParaRPr sz="900" dirty="0">
              <a:solidFill>
                <a:schemeClr val="dk1"/>
              </a:solidFill>
              <a:latin typeface="Comfortaa"/>
              <a:ea typeface="Comfortaa"/>
              <a:cs typeface="Comfortaa"/>
              <a:sym typeface="Comfortaa"/>
            </a:endParaRPr>
          </a:p>
          <a:p>
            <a:pPr marL="457200" lvl="0" indent="-285750" algn="l" rtl="0">
              <a:spcBef>
                <a:spcPts val="0"/>
              </a:spcBef>
              <a:spcAft>
                <a:spcPts val="0"/>
              </a:spcAft>
              <a:buClr>
                <a:schemeClr val="dk1"/>
              </a:buClr>
              <a:buSzPts val="900"/>
              <a:buFont typeface="Comfortaa"/>
              <a:buAutoNum type="arabicPeriod"/>
            </a:pPr>
            <a:r>
              <a:rPr lang="en" sz="900" b="1" dirty="0">
                <a:solidFill>
                  <a:schemeClr val="dk1"/>
                </a:solidFill>
                <a:latin typeface="Comfortaa"/>
                <a:ea typeface="Comfortaa"/>
                <a:cs typeface="Comfortaa"/>
                <a:sym typeface="Comfortaa"/>
              </a:rPr>
              <a:t>What was everyday life like for the Maya</a:t>
            </a:r>
            <a:r>
              <a:rPr lang="en" sz="900" dirty="0">
                <a:solidFill>
                  <a:schemeClr val="dk1"/>
                </a:solidFill>
                <a:latin typeface="Comfortaa"/>
                <a:ea typeface="Comfortaa"/>
                <a:cs typeface="Comfortaa"/>
                <a:sym typeface="Comfortaa"/>
              </a:rPr>
              <a:t>?</a:t>
            </a:r>
            <a:endParaRPr sz="900" dirty="0">
              <a:solidFill>
                <a:schemeClr val="dk1"/>
              </a:solidFill>
              <a:latin typeface="Comfortaa"/>
              <a:ea typeface="Comfortaa"/>
              <a:cs typeface="Comfortaa"/>
              <a:sym typeface="Comfortaa"/>
            </a:endParaRPr>
          </a:p>
          <a:p>
            <a:pPr marL="457200" lvl="0" indent="0" algn="l" rtl="0">
              <a:spcBef>
                <a:spcPts val="0"/>
              </a:spcBef>
              <a:spcAft>
                <a:spcPts val="0"/>
              </a:spcAft>
              <a:buNone/>
            </a:pPr>
            <a:r>
              <a:rPr lang="en" sz="900" dirty="0">
                <a:solidFill>
                  <a:schemeClr val="dk1"/>
                </a:solidFill>
                <a:latin typeface="Comfortaa"/>
                <a:ea typeface="Comfortaa"/>
                <a:cs typeface="Comfortaa"/>
                <a:sym typeface="Comfortaa"/>
              </a:rPr>
              <a:t>Huts made of stone, mud and wood. Clothes - children were naked until 5 years old. Boys received loin cloth and girls, a tunic. Farmers, hunters, craftsmen, artists, merchants, architects, builders. Women worked in the home. Children of nobles were educated.</a:t>
            </a:r>
            <a:endParaRPr sz="900" dirty="0">
              <a:solidFill>
                <a:schemeClr val="dk1"/>
              </a:solidFill>
              <a:latin typeface="Comfortaa"/>
              <a:ea typeface="Comfortaa"/>
              <a:cs typeface="Comfortaa"/>
              <a:sym typeface="Comfortaa"/>
            </a:endParaRPr>
          </a:p>
          <a:p>
            <a:pPr marL="457200" lvl="0" indent="-285750" algn="l" rtl="0">
              <a:spcBef>
                <a:spcPts val="0"/>
              </a:spcBef>
              <a:spcAft>
                <a:spcPts val="0"/>
              </a:spcAft>
              <a:buClr>
                <a:schemeClr val="dk1"/>
              </a:buClr>
              <a:buSzPts val="900"/>
              <a:buFont typeface="Comfortaa"/>
              <a:buAutoNum type="arabicPeriod"/>
            </a:pPr>
            <a:r>
              <a:rPr lang="en" sz="900" b="1" dirty="0">
                <a:solidFill>
                  <a:schemeClr val="dk1"/>
                </a:solidFill>
                <a:latin typeface="Comfortaa"/>
                <a:ea typeface="Comfortaa"/>
                <a:cs typeface="Comfortaa"/>
                <a:sym typeface="Comfortaa"/>
              </a:rPr>
              <a:t>How did the Maya diet compare with that in the UK</a:t>
            </a:r>
            <a:r>
              <a:rPr lang="en" sz="900" dirty="0">
                <a:solidFill>
                  <a:schemeClr val="dk1"/>
                </a:solidFill>
                <a:latin typeface="Comfortaa"/>
                <a:ea typeface="Comfortaa"/>
                <a:cs typeface="Comfortaa"/>
                <a:sym typeface="Comfortaa"/>
              </a:rPr>
              <a:t>?</a:t>
            </a:r>
            <a:endParaRPr sz="900" dirty="0">
              <a:solidFill>
                <a:schemeClr val="dk1"/>
              </a:solidFill>
              <a:latin typeface="Comfortaa"/>
              <a:ea typeface="Comfortaa"/>
              <a:cs typeface="Comfortaa"/>
              <a:sym typeface="Comfortaa"/>
            </a:endParaRPr>
          </a:p>
          <a:p>
            <a:pPr marL="457200" lvl="0" indent="0" algn="l" rtl="0">
              <a:spcBef>
                <a:spcPts val="0"/>
              </a:spcBef>
              <a:spcAft>
                <a:spcPts val="0"/>
              </a:spcAft>
              <a:buNone/>
            </a:pPr>
            <a:r>
              <a:rPr lang="en" sz="900" dirty="0">
                <a:solidFill>
                  <a:schemeClr val="dk1"/>
                </a:solidFill>
                <a:latin typeface="Comfortaa"/>
                <a:ea typeface="Comfortaa"/>
                <a:cs typeface="Comfortaa"/>
                <a:sym typeface="Comfortaa"/>
              </a:rPr>
              <a:t>Maize, chilli, chocolate, avocados, sweet potato, tomatoes, guava</a:t>
            </a:r>
            <a:endParaRPr sz="900" dirty="0">
              <a:solidFill>
                <a:schemeClr val="dk1"/>
              </a:solidFill>
              <a:latin typeface="Comfortaa"/>
              <a:ea typeface="Comfortaa"/>
              <a:cs typeface="Comfortaa"/>
              <a:sym typeface="Comfortaa"/>
            </a:endParaRPr>
          </a:p>
          <a:p>
            <a:pPr marL="457200" lvl="0" indent="0" algn="l" rtl="0">
              <a:spcBef>
                <a:spcPts val="0"/>
              </a:spcBef>
              <a:spcAft>
                <a:spcPts val="0"/>
              </a:spcAft>
              <a:buNone/>
            </a:pPr>
            <a:r>
              <a:rPr lang="en" sz="900" dirty="0">
                <a:solidFill>
                  <a:schemeClr val="dk1"/>
                </a:solidFill>
                <a:latin typeface="Comfortaa"/>
                <a:ea typeface="Comfortaa"/>
                <a:cs typeface="Comfortaa"/>
                <a:sym typeface="Comfortaa"/>
              </a:rPr>
              <a:t>No junk food or from other nations</a:t>
            </a:r>
            <a:endParaRPr sz="900" dirty="0">
              <a:solidFill>
                <a:schemeClr val="dk1"/>
              </a:solidFill>
              <a:latin typeface="Comfortaa"/>
              <a:ea typeface="Comfortaa"/>
              <a:cs typeface="Comfortaa"/>
              <a:sym typeface="Comfortaa"/>
            </a:endParaRPr>
          </a:p>
          <a:p>
            <a:pPr marL="457200" lvl="0" indent="-285750" algn="l" rtl="0">
              <a:spcBef>
                <a:spcPts val="0"/>
              </a:spcBef>
              <a:spcAft>
                <a:spcPts val="0"/>
              </a:spcAft>
              <a:buClr>
                <a:schemeClr val="dk1"/>
              </a:buClr>
              <a:buSzPts val="900"/>
              <a:buFont typeface="Comfortaa"/>
              <a:buAutoNum type="arabicPeriod"/>
            </a:pPr>
            <a:r>
              <a:rPr lang="en" sz="900" b="1" dirty="0">
                <a:solidFill>
                  <a:schemeClr val="dk1"/>
                </a:solidFill>
                <a:latin typeface="Comfortaa"/>
                <a:ea typeface="Comfortaa"/>
                <a:cs typeface="Comfortaa"/>
                <a:sym typeface="Comfortaa"/>
              </a:rPr>
              <a:t>What happened to the Maya? </a:t>
            </a:r>
            <a:r>
              <a:rPr lang="en" sz="900" dirty="0">
                <a:solidFill>
                  <a:schemeClr val="dk1"/>
                </a:solidFill>
                <a:latin typeface="Comfortaa"/>
                <a:ea typeface="Comfortaa"/>
                <a:cs typeface="Comfortaa"/>
                <a:sym typeface="Comfortaa"/>
              </a:rPr>
              <a:t>(invasion and exploration)</a:t>
            </a:r>
            <a:endParaRPr sz="900" dirty="0">
              <a:solidFill>
                <a:schemeClr val="dk1"/>
              </a:solidFill>
              <a:latin typeface="Comfortaa"/>
              <a:ea typeface="Comfortaa"/>
              <a:cs typeface="Comfortaa"/>
              <a:sym typeface="Comfortaa"/>
            </a:endParaRPr>
          </a:p>
          <a:p>
            <a:pPr marL="457200" lvl="0" indent="0" algn="l" rtl="0">
              <a:spcBef>
                <a:spcPts val="0"/>
              </a:spcBef>
              <a:spcAft>
                <a:spcPts val="0"/>
              </a:spcAft>
              <a:buNone/>
            </a:pPr>
            <a:r>
              <a:rPr lang="en" sz="900" dirty="0">
                <a:solidFill>
                  <a:schemeClr val="dk1"/>
                </a:solidFill>
                <a:latin typeface="Comfortaa"/>
                <a:ea typeface="Comfortaa"/>
                <a:cs typeface="Comfortaa"/>
                <a:sym typeface="Comfortaa"/>
              </a:rPr>
              <a:t>European invaders and explorers brought foreign diseases against which they had no defence. They also forced them to become Christians, used weapons and treated them cruelly if they didn’t obey. </a:t>
            </a:r>
            <a:r>
              <a:rPr lang="en" sz="900">
                <a:solidFill>
                  <a:schemeClr val="dk1"/>
                </a:solidFill>
                <a:latin typeface="Comfortaa"/>
                <a:ea typeface="Comfortaa"/>
                <a:cs typeface="Comfortaa"/>
                <a:sym typeface="Comfortaa"/>
              </a:rPr>
              <a:t>Some Maya do still exist - 31 Mayan languages exist - discrimination. </a:t>
            </a:r>
            <a:endParaRPr sz="900" dirty="0">
              <a:solidFill>
                <a:schemeClr val="dk1"/>
              </a:solidFill>
              <a:latin typeface="Comfortaa"/>
              <a:ea typeface="Comfortaa"/>
              <a:cs typeface="Comfortaa"/>
              <a:sym typeface="Comfortaa"/>
            </a:endParaRPr>
          </a:p>
        </p:txBody>
      </p:sp>
      <p:sp>
        <p:nvSpPr>
          <p:cNvPr id="68" name="Google Shape;68;p13"/>
          <p:cNvSpPr txBox="1"/>
          <p:nvPr/>
        </p:nvSpPr>
        <p:spPr>
          <a:xfrm>
            <a:off x="7190400" y="2666225"/>
            <a:ext cx="1932900" cy="1262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u="sng">
                <a:solidFill>
                  <a:srgbClr val="9900FF"/>
                </a:solidFill>
                <a:latin typeface="Comfortaa"/>
                <a:ea typeface="Comfortaa"/>
                <a:cs typeface="Comfortaa"/>
                <a:sym typeface="Comfortaa"/>
              </a:rPr>
              <a:t>Challenge</a:t>
            </a:r>
            <a:endParaRPr u="sng">
              <a:solidFill>
                <a:srgbClr val="9900FF"/>
              </a:solidFill>
              <a:latin typeface="Comfortaa"/>
              <a:ea typeface="Comfortaa"/>
              <a:cs typeface="Comfortaa"/>
              <a:sym typeface="Comfortaa"/>
            </a:endParaRPr>
          </a:p>
          <a:p>
            <a:pPr marL="0" lvl="0" indent="0" algn="l" rtl="0">
              <a:spcBef>
                <a:spcPts val="0"/>
              </a:spcBef>
              <a:spcAft>
                <a:spcPts val="0"/>
              </a:spcAft>
              <a:buNone/>
            </a:pPr>
            <a:r>
              <a:rPr lang="en">
                <a:solidFill>
                  <a:srgbClr val="9900FF"/>
                </a:solidFill>
                <a:latin typeface="Comfortaa"/>
                <a:ea typeface="Comfortaa"/>
                <a:cs typeface="Comfortaa"/>
                <a:sym typeface="Comfortaa"/>
              </a:rPr>
              <a:t>If the Maya still existed, how might their lives look today?</a:t>
            </a:r>
            <a:endParaRPr>
              <a:solidFill>
                <a:srgbClr val="9900FF"/>
              </a:solidFill>
              <a:latin typeface="Comfortaa"/>
              <a:ea typeface="Comfortaa"/>
              <a:cs typeface="Comfortaa"/>
              <a:sym typeface="Comfortaa"/>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325</Words>
  <Application>Microsoft Office PowerPoint</Application>
  <PresentationFormat>On-screen Show (16:9)</PresentationFormat>
  <Paragraphs>26</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Comfortaa</vt:lpstr>
      <vt:lpstr>Arial</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Marwood</dc:creator>
  <cp:lastModifiedBy>Chloe Marwood</cp:lastModifiedBy>
  <cp:revision>2</cp:revision>
  <dcterms:modified xsi:type="dcterms:W3CDTF">2022-11-02T14:08:56Z</dcterms:modified>
</cp:coreProperties>
</file>