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9144000" cy="5143500" type="screen16x9"/>
  <p:notesSz cx="6858000" cy="9144000"/>
  <p:embeddedFontLst>
    <p:embeddedFont>
      <p:font typeface="Comfortaa" panose="020B0604020202020204" charset="0"/>
      <p:regular r:id="rId4"/>
      <p:bold r:id="rId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CA52DC2-7214-4C49-BEE7-F1B9C76013C6}">
  <a:tblStyle styleId="{4CA52DC2-7214-4C49-BEE7-F1B9C76013C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4" d="100"/>
          <a:sy n="114" d="100"/>
        </p:scale>
        <p:origin x="312"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font" Target="fonts/font2.fntdata"/><Relationship Id="rId4" Type="http://schemas.openxmlformats.org/officeDocument/2006/relationships/font" Target="fonts/font1.fntdata"/><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FE2F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3"/>
        <p:cNvGrpSpPr/>
        <p:nvPr/>
      </p:nvGrpSpPr>
      <p:grpSpPr>
        <a:xfrm>
          <a:off x="0" y="0"/>
          <a:ext cx="0" cy="0"/>
          <a:chOff x="0" y="0"/>
          <a:chExt cx="0" cy="0"/>
        </a:xfrm>
      </p:grpSpPr>
      <p:sp>
        <p:nvSpPr>
          <p:cNvPr id="54" name="Google Shape;54;p13"/>
          <p:cNvSpPr/>
          <p:nvPr/>
        </p:nvSpPr>
        <p:spPr>
          <a:xfrm>
            <a:off x="5676074" y="2892325"/>
            <a:ext cx="3380292" cy="1288980"/>
          </a:xfrm>
          <a:prstGeom prst="cloud">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3"/>
          <p:cNvSpPr txBox="1"/>
          <p:nvPr/>
        </p:nvSpPr>
        <p:spPr>
          <a:xfrm>
            <a:off x="0" y="6600"/>
            <a:ext cx="64932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100" b="1">
                <a:solidFill>
                  <a:srgbClr val="0000FF"/>
                </a:solidFill>
                <a:latin typeface="Comfortaa"/>
                <a:ea typeface="Comfortaa"/>
                <a:cs typeface="Comfortaa"/>
                <a:sym typeface="Comfortaa"/>
              </a:rPr>
              <a:t>Brilliant Brazil</a:t>
            </a:r>
            <a:endParaRPr sz="2100" b="1">
              <a:solidFill>
                <a:srgbClr val="0000FF"/>
              </a:solidFill>
              <a:latin typeface="Comfortaa"/>
              <a:ea typeface="Comfortaa"/>
              <a:cs typeface="Comfortaa"/>
              <a:sym typeface="Comfortaa"/>
            </a:endParaRPr>
          </a:p>
        </p:txBody>
      </p:sp>
      <p:sp>
        <p:nvSpPr>
          <p:cNvPr id="56" name="Google Shape;56;p13"/>
          <p:cNvSpPr txBox="1"/>
          <p:nvPr/>
        </p:nvSpPr>
        <p:spPr>
          <a:xfrm>
            <a:off x="0" y="335750"/>
            <a:ext cx="4411200" cy="357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rgbClr val="202124"/>
                </a:solidFill>
                <a:highlight>
                  <a:srgbClr val="EA9999"/>
                </a:highlight>
                <a:latin typeface="Comfortaa"/>
                <a:ea typeface="Comfortaa"/>
                <a:cs typeface="Comfortaa"/>
                <a:sym typeface="Comfortaa"/>
              </a:rPr>
              <a:t>Can you describe the </a:t>
            </a:r>
            <a:r>
              <a:rPr lang="en" sz="1000" b="1">
                <a:solidFill>
                  <a:srgbClr val="202124"/>
                </a:solidFill>
                <a:highlight>
                  <a:srgbClr val="EA9999"/>
                </a:highlight>
                <a:latin typeface="Comfortaa"/>
                <a:ea typeface="Comfortaa"/>
                <a:cs typeface="Comfortaa"/>
                <a:sym typeface="Comfortaa"/>
              </a:rPr>
              <a:t>l</a:t>
            </a:r>
            <a:r>
              <a:rPr lang="en" sz="1000">
                <a:solidFill>
                  <a:srgbClr val="202124"/>
                </a:solidFill>
                <a:highlight>
                  <a:srgbClr val="EA9999"/>
                </a:highlight>
                <a:latin typeface="Comfortaa"/>
                <a:ea typeface="Comfortaa"/>
                <a:cs typeface="Comfortaa"/>
                <a:sym typeface="Comfortaa"/>
              </a:rPr>
              <a:t>ocation</a:t>
            </a:r>
            <a:r>
              <a:rPr lang="en" sz="1000" b="1">
                <a:solidFill>
                  <a:srgbClr val="202124"/>
                </a:solidFill>
                <a:highlight>
                  <a:srgbClr val="EA9999"/>
                </a:highlight>
                <a:latin typeface="Comfortaa"/>
                <a:ea typeface="Comfortaa"/>
                <a:cs typeface="Comfortaa"/>
                <a:sym typeface="Comfortaa"/>
              </a:rPr>
              <a:t> </a:t>
            </a:r>
            <a:r>
              <a:rPr lang="en" sz="1000">
                <a:solidFill>
                  <a:srgbClr val="202124"/>
                </a:solidFill>
                <a:highlight>
                  <a:srgbClr val="EA9999"/>
                </a:highlight>
                <a:latin typeface="Comfortaa"/>
                <a:ea typeface="Comfortaa"/>
                <a:cs typeface="Comfortaa"/>
                <a:sym typeface="Comfortaa"/>
              </a:rPr>
              <a:t>of Brazil within South America and its physical features,</a:t>
            </a:r>
            <a:r>
              <a:rPr lang="en" sz="1000">
                <a:solidFill>
                  <a:srgbClr val="202124"/>
                </a:solidFill>
                <a:highlight>
                  <a:srgbClr val="FFE599"/>
                </a:highlight>
                <a:latin typeface="Comfortaa"/>
                <a:ea typeface="Comfortaa"/>
                <a:cs typeface="Comfortaa"/>
                <a:sym typeface="Comfortaa"/>
              </a:rPr>
              <a:t> relating it to the UK?</a:t>
            </a:r>
            <a:endParaRPr sz="1100">
              <a:solidFill>
                <a:srgbClr val="202124"/>
              </a:solidFill>
              <a:highlight>
                <a:srgbClr val="EA9999"/>
              </a:highlight>
              <a:latin typeface="Comfortaa"/>
              <a:ea typeface="Comfortaa"/>
              <a:cs typeface="Comfortaa"/>
              <a:sym typeface="Comfortaa"/>
            </a:endParaRPr>
          </a:p>
          <a:p>
            <a:pPr marL="0" lvl="0" indent="0" algn="l" rtl="0">
              <a:spcBef>
                <a:spcPts val="0"/>
              </a:spcBef>
              <a:spcAft>
                <a:spcPts val="0"/>
              </a:spcAft>
              <a:buClr>
                <a:schemeClr val="dk1"/>
              </a:buClr>
              <a:buSzPts val="1100"/>
              <a:buFont typeface="Arial"/>
              <a:buNone/>
            </a:pPr>
            <a:r>
              <a:rPr lang="en" sz="1000">
                <a:solidFill>
                  <a:srgbClr val="202124"/>
                </a:solidFill>
                <a:highlight>
                  <a:srgbClr val="FFFFFF"/>
                </a:highlight>
                <a:latin typeface="Comfortaa"/>
                <a:ea typeface="Comfortaa"/>
                <a:cs typeface="Comfortaa"/>
                <a:sym typeface="Comfortaa"/>
              </a:rPr>
              <a:t>Top of South America, near the Equator in the Southern Hemisphere. 5500 miles from UK. (8850 km) 5th largest country by landmass and 7th most populated. Tropic of Capricorn passes through too. </a:t>
            </a:r>
            <a:r>
              <a:rPr lang="en" sz="1000">
                <a:solidFill>
                  <a:srgbClr val="202124"/>
                </a:solidFill>
                <a:highlight>
                  <a:schemeClr val="lt1"/>
                </a:highlight>
                <a:latin typeface="Comfortaa"/>
                <a:ea typeface="Comfortaa"/>
                <a:cs typeface="Comfortaa"/>
                <a:sym typeface="Comfortaa"/>
              </a:rPr>
              <a:t>6 different environmental zones</a:t>
            </a:r>
            <a:endParaRPr sz="1000">
              <a:solidFill>
                <a:srgbClr val="202124"/>
              </a:solidFill>
              <a:highlight>
                <a:srgbClr val="FFFFFF"/>
              </a:highlight>
              <a:latin typeface="Comfortaa"/>
              <a:ea typeface="Comfortaa"/>
              <a:cs typeface="Comfortaa"/>
              <a:sym typeface="Comfortaa"/>
            </a:endParaRPr>
          </a:p>
          <a:p>
            <a:pPr marL="0" lvl="0" indent="0" algn="l" rtl="0">
              <a:spcBef>
                <a:spcPts val="0"/>
              </a:spcBef>
              <a:spcAft>
                <a:spcPts val="0"/>
              </a:spcAft>
              <a:buNone/>
            </a:pPr>
            <a:r>
              <a:rPr lang="en" sz="1000">
                <a:solidFill>
                  <a:srgbClr val="202124"/>
                </a:solidFill>
                <a:highlight>
                  <a:srgbClr val="EA9999"/>
                </a:highlight>
                <a:latin typeface="Comfortaa"/>
                <a:ea typeface="Comfortaa"/>
                <a:cs typeface="Comfortaa"/>
                <a:sym typeface="Comfortaa"/>
              </a:rPr>
              <a:t>Where are the major cities located and </a:t>
            </a:r>
            <a:r>
              <a:rPr lang="en" sz="1000">
                <a:solidFill>
                  <a:srgbClr val="202124"/>
                </a:solidFill>
                <a:latin typeface="Comfortaa"/>
                <a:ea typeface="Comfortaa"/>
                <a:cs typeface="Comfortaa"/>
                <a:sym typeface="Comfortaa"/>
              </a:rPr>
              <a:t>h</a:t>
            </a:r>
            <a:r>
              <a:rPr lang="en" sz="1000">
                <a:solidFill>
                  <a:srgbClr val="202124"/>
                </a:solidFill>
                <a:highlight>
                  <a:srgbClr val="FFE599"/>
                </a:highlight>
                <a:latin typeface="Comfortaa"/>
                <a:ea typeface="Comfortaa"/>
                <a:cs typeface="Comfortaa"/>
                <a:sym typeface="Comfortaa"/>
              </a:rPr>
              <a:t>ow do Brazilians earn a living?</a:t>
            </a:r>
            <a:endParaRPr sz="1000">
              <a:solidFill>
                <a:srgbClr val="202124"/>
              </a:solidFill>
              <a:highlight>
                <a:srgbClr val="FFE599"/>
              </a:highlight>
              <a:latin typeface="Comfortaa"/>
              <a:ea typeface="Comfortaa"/>
              <a:cs typeface="Comfortaa"/>
              <a:sym typeface="Comfortaa"/>
            </a:endParaRPr>
          </a:p>
          <a:p>
            <a:pPr marL="0" lvl="0" indent="0" algn="l" rtl="0">
              <a:spcBef>
                <a:spcPts val="0"/>
              </a:spcBef>
              <a:spcAft>
                <a:spcPts val="0"/>
              </a:spcAft>
              <a:buClr>
                <a:schemeClr val="dk1"/>
              </a:buClr>
              <a:buSzPts val="1100"/>
              <a:buFont typeface="Arial"/>
              <a:buNone/>
            </a:pPr>
            <a:r>
              <a:rPr lang="en" sz="1000">
                <a:solidFill>
                  <a:srgbClr val="202124"/>
                </a:solidFill>
                <a:highlight>
                  <a:srgbClr val="FFFFFF"/>
                </a:highlight>
                <a:latin typeface="Comfortaa"/>
                <a:ea typeface="Comfortaa"/>
                <a:cs typeface="Comfortaa"/>
                <a:sym typeface="Comfortaa"/>
              </a:rPr>
              <a:t>Located near sea. 90% in service sector. </a:t>
            </a:r>
            <a:endParaRPr sz="1000">
              <a:solidFill>
                <a:srgbClr val="202124"/>
              </a:solidFill>
              <a:highlight>
                <a:srgbClr val="FFFFFF"/>
              </a:highlight>
              <a:latin typeface="Comfortaa"/>
              <a:ea typeface="Comfortaa"/>
              <a:cs typeface="Comfortaa"/>
              <a:sym typeface="Comfortaa"/>
            </a:endParaRPr>
          </a:p>
          <a:p>
            <a:pPr marL="0" lvl="0" indent="0" algn="l" rtl="0">
              <a:spcBef>
                <a:spcPts val="0"/>
              </a:spcBef>
              <a:spcAft>
                <a:spcPts val="0"/>
              </a:spcAft>
              <a:buNone/>
            </a:pPr>
            <a:r>
              <a:rPr lang="en" sz="1000">
                <a:solidFill>
                  <a:srgbClr val="202124"/>
                </a:solidFill>
                <a:highlight>
                  <a:srgbClr val="EA9999"/>
                </a:highlight>
                <a:latin typeface="Comfortaa"/>
                <a:ea typeface="Comfortaa"/>
                <a:cs typeface="Comfortaa"/>
                <a:sym typeface="Comfortaa"/>
              </a:rPr>
              <a:t>Can you explain where the rainforest is located and how the layers differ?</a:t>
            </a:r>
            <a:endParaRPr sz="1100">
              <a:solidFill>
                <a:srgbClr val="202124"/>
              </a:solidFill>
              <a:highlight>
                <a:srgbClr val="EA9999"/>
              </a:highlight>
              <a:latin typeface="Comfortaa"/>
              <a:ea typeface="Comfortaa"/>
              <a:cs typeface="Comfortaa"/>
              <a:sym typeface="Comfortaa"/>
            </a:endParaRPr>
          </a:p>
          <a:p>
            <a:pPr marL="0" lvl="0" indent="0" algn="l" rtl="0">
              <a:spcBef>
                <a:spcPts val="0"/>
              </a:spcBef>
              <a:spcAft>
                <a:spcPts val="0"/>
              </a:spcAft>
              <a:buNone/>
            </a:pPr>
            <a:r>
              <a:rPr lang="en" sz="1000">
                <a:solidFill>
                  <a:srgbClr val="202124"/>
                </a:solidFill>
                <a:highlight>
                  <a:srgbClr val="FFFFFF"/>
                </a:highlight>
                <a:latin typeface="Comfortaa"/>
                <a:ea typeface="Comfortaa"/>
                <a:cs typeface="Comfortaa"/>
                <a:sym typeface="Comfortaa"/>
              </a:rPr>
              <a:t>Located in North near Equator.</a:t>
            </a:r>
            <a:endParaRPr sz="1000">
              <a:solidFill>
                <a:srgbClr val="202124"/>
              </a:solidFill>
              <a:highlight>
                <a:srgbClr val="FFFFFF"/>
              </a:highlight>
              <a:latin typeface="Comfortaa"/>
              <a:ea typeface="Comfortaa"/>
              <a:cs typeface="Comfortaa"/>
              <a:sym typeface="Comfortaa"/>
            </a:endParaRPr>
          </a:p>
          <a:p>
            <a:pPr marL="0" lvl="0" indent="0" algn="l" rtl="0">
              <a:spcBef>
                <a:spcPts val="0"/>
              </a:spcBef>
              <a:spcAft>
                <a:spcPts val="0"/>
              </a:spcAft>
              <a:buClr>
                <a:schemeClr val="dk1"/>
              </a:buClr>
              <a:buSzPts val="1100"/>
              <a:buFont typeface="Arial"/>
              <a:buNone/>
            </a:pPr>
            <a:r>
              <a:rPr lang="en" sz="1000">
                <a:solidFill>
                  <a:srgbClr val="202124"/>
                </a:solidFill>
                <a:highlight>
                  <a:srgbClr val="FFFFFF"/>
                </a:highlight>
                <a:latin typeface="Comfortaa"/>
                <a:ea typeface="Comfortaa"/>
                <a:cs typeface="Comfortaa"/>
                <a:sym typeface="Comfortaa"/>
              </a:rPr>
              <a:t>Emergent layer, canopy, under storey, first floor</a:t>
            </a:r>
            <a:endParaRPr sz="1000">
              <a:solidFill>
                <a:srgbClr val="202124"/>
              </a:solidFill>
              <a:highlight>
                <a:srgbClr val="FFFFFF"/>
              </a:highlight>
              <a:latin typeface="Comfortaa"/>
              <a:ea typeface="Comfortaa"/>
              <a:cs typeface="Comfortaa"/>
              <a:sym typeface="Comfortaa"/>
            </a:endParaRPr>
          </a:p>
          <a:p>
            <a:pPr marL="0" lvl="0" indent="0" algn="l" rtl="0">
              <a:spcBef>
                <a:spcPts val="0"/>
              </a:spcBef>
              <a:spcAft>
                <a:spcPts val="0"/>
              </a:spcAft>
              <a:buNone/>
            </a:pPr>
            <a:r>
              <a:rPr lang="en" sz="1000">
                <a:solidFill>
                  <a:srgbClr val="202124"/>
                </a:solidFill>
                <a:highlight>
                  <a:srgbClr val="B6D7A8"/>
                </a:highlight>
                <a:latin typeface="Comfortaa"/>
                <a:ea typeface="Comfortaa"/>
                <a:cs typeface="Comfortaa"/>
                <a:sym typeface="Comfortaa"/>
              </a:rPr>
              <a:t>Is deforestation always negative?</a:t>
            </a:r>
            <a:endParaRPr sz="1000">
              <a:solidFill>
                <a:srgbClr val="202124"/>
              </a:solidFill>
              <a:highlight>
                <a:srgbClr val="B6D7A8"/>
              </a:highlight>
              <a:latin typeface="Comfortaa"/>
              <a:ea typeface="Comfortaa"/>
              <a:cs typeface="Comfortaa"/>
              <a:sym typeface="Comfortaa"/>
            </a:endParaRPr>
          </a:p>
          <a:p>
            <a:pPr marL="0" lvl="0" indent="0" algn="l" rtl="0">
              <a:spcBef>
                <a:spcPts val="0"/>
              </a:spcBef>
              <a:spcAft>
                <a:spcPts val="0"/>
              </a:spcAft>
              <a:buClr>
                <a:schemeClr val="dk1"/>
              </a:buClr>
              <a:buSzPts val="1100"/>
              <a:buFont typeface="Arial"/>
              <a:buNone/>
            </a:pPr>
            <a:r>
              <a:rPr lang="en" sz="1000">
                <a:solidFill>
                  <a:srgbClr val="202124"/>
                </a:solidFill>
                <a:highlight>
                  <a:srgbClr val="FFFFFF"/>
                </a:highlight>
                <a:latin typeface="Comfortaa"/>
                <a:ea typeface="Comfortaa"/>
                <a:cs typeface="Comfortaa"/>
                <a:sym typeface="Comfortaa"/>
              </a:rPr>
              <a:t>Coffee, chocolate, medicines, spices, fruit, nuts,</a:t>
            </a:r>
            <a:endParaRPr sz="1000">
              <a:solidFill>
                <a:srgbClr val="202124"/>
              </a:solidFill>
              <a:highlight>
                <a:srgbClr val="FFFFFF"/>
              </a:highlight>
              <a:latin typeface="Comfortaa"/>
              <a:ea typeface="Comfortaa"/>
              <a:cs typeface="Comfortaa"/>
              <a:sym typeface="Comfortaa"/>
            </a:endParaRPr>
          </a:p>
          <a:p>
            <a:pPr marL="0" lvl="0" indent="0" algn="l" rtl="0">
              <a:spcBef>
                <a:spcPts val="0"/>
              </a:spcBef>
              <a:spcAft>
                <a:spcPts val="0"/>
              </a:spcAft>
              <a:buClr>
                <a:schemeClr val="dk1"/>
              </a:buClr>
              <a:buSzPts val="1100"/>
              <a:buFont typeface="Arial"/>
              <a:buNone/>
            </a:pPr>
            <a:r>
              <a:rPr lang="en" sz="1000" b="1">
                <a:solidFill>
                  <a:srgbClr val="202124"/>
                </a:solidFill>
                <a:highlight>
                  <a:srgbClr val="FFFFFF"/>
                </a:highlight>
                <a:latin typeface="Comfortaa"/>
                <a:ea typeface="Comfortaa"/>
                <a:cs typeface="Comfortaa"/>
                <a:sym typeface="Comfortaa"/>
              </a:rPr>
              <a:t>agriculture, unsustainable forest management, mining, infrastructure projects and increased fire incidence and intensity</a:t>
            </a:r>
            <a:r>
              <a:rPr lang="en" sz="1000">
                <a:solidFill>
                  <a:srgbClr val="202124"/>
                </a:solidFill>
                <a:highlight>
                  <a:srgbClr val="FFFFFF"/>
                </a:highlight>
                <a:latin typeface="Comfortaa"/>
                <a:ea typeface="Comfortaa"/>
                <a:cs typeface="Comfortaa"/>
                <a:sym typeface="Comfortaa"/>
              </a:rPr>
              <a:t>.</a:t>
            </a:r>
            <a:endParaRPr sz="1000">
              <a:solidFill>
                <a:srgbClr val="202124"/>
              </a:solidFill>
              <a:highlight>
                <a:srgbClr val="FFFFFF"/>
              </a:highlight>
              <a:latin typeface="Comfortaa"/>
              <a:ea typeface="Comfortaa"/>
              <a:cs typeface="Comfortaa"/>
              <a:sym typeface="Comfortaa"/>
            </a:endParaRPr>
          </a:p>
          <a:p>
            <a:pPr marL="0" lvl="0" indent="0" algn="l" rtl="0">
              <a:spcBef>
                <a:spcPts val="0"/>
              </a:spcBef>
              <a:spcAft>
                <a:spcPts val="0"/>
              </a:spcAft>
              <a:buNone/>
            </a:pPr>
            <a:r>
              <a:rPr lang="en" sz="1000">
                <a:solidFill>
                  <a:srgbClr val="202124"/>
                </a:solidFill>
                <a:highlight>
                  <a:srgbClr val="FFE599"/>
                </a:highlight>
                <a:latin typeface="Comfortaa"/>
                <a:ea typeface="Comfortaa"/>
                <a:cs typeface="Comfortaa"/>
                <a:sym typeface="Comfortaa"/>
              </a:rPr>
              <a:t>Can you describe the similarities and differences between Brazil and the UK?</a:t>
            </a:r>
            <a:endParaRPr sz="1000">
              <a:solidFill>
                <a:srgbClr val="202124"/>
              </a:solidFill>
              <a:highlight>
                <a:srgbClr val="FFE599"/>
              </a:highlight>
              <a:latin typeface="Comfortaa"/>
              <a:ea typeface="Comfortaa"/>
              <a:cs typeface="Comfortaa"/>
              <a:sym typeface="Comfortaa"/>
            </a:endParaRPr>
          </a:p>
          <a:p>
            <a:pPr marL="0" lvl="0" indent="0" algn="l" rtl="0">
              <a:spcBef>
                <a:spcPts val="0"/>
              </a:spcBef>
              <a:spcAft>
                <a:spcPts val="0"/>
              </a:spcAft>
              <a:buClr>
                <a:schemeClr val="dk1"/>
              </a:buClr>
              <a:buSzPts val="1100"/>
              <a:buFont typeface="Arial"/>
              <a:buNone/>
            </a:pPr>
            <a:r>
              <a:rPr lang="en" sz="1000">
                <a:solidFill>
                  <a:srgbClr val="202124"/>
                </a:solidFill>
                <a:highlight>
                  <a:srgbClr val="FFFFFF"/>
                </a:highlight>
                <a:latin typeface="Comfortaa"/>
                <a:ea typeface="Comfortaa"/>
                <a:cs typeface="Comfortaa"/>
                <a:sym typeface="Comfortaa"/>
              </a:rPr>
              <a:t>Different locations affect climate. UK is more wealthy and further ahead in equality. Opportunities are better in UK.</a:t>
            </a:r>
            <a:endParaRPr sz="1000">
              <a:solidFill>
                <a:srgbClr val="202124"/>
              </a:solidFill>
              <a:highlight>
                <a:srgbClr val="FFFFFF"/>
              </a:highlight>
              <a:latin typeface="Comfortaa"/>
              <a:ea typeface="Comfortaa"/>
              <a:cs typeface="Comfortaa"/>
              <a:sym typeface="Comfortaa"/>
            </a:endParaRPr>
          </a:p>
        </p:txBody>
      </p:sp>
      <p:sp>
        <p:nvSpPr>
          <p:cNvPr id="57" name="Google Shape;57;p13"/>
          <p:cNvSpPr txBox="1"/>
          <p:nvPr/>
        </p:nvSpPr>
        <p:spPr>
          <a:xfrm>
            <a:off x="3154175" y="516725"/>
            <a:ext cx="1932900" cy="384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sz="1300">
              <a:latin typeface="Comfortaa"/>
              <a:ea typeface="Comfortaa"/>
              <a:cs typeface="Comfortaa"/>
              <a:sym typeface="Comfortaa"/>
            </a:endParaRPr>
          </a:p>
        </p:txBody>
      </p:sp>
      <p:sp>
        <p:nvSpPr>
          <p:cNvPr id="58" name="Google Shape;58;p13"/>
          <p:cNvSpPr txBox="1"/>
          <p:nvPr/>
        </p:nvSpPr>
        <p:spPr>
          <a:xfrm>
            <a:off x="6633025" y="44425"/>
            <a:ext cx="10887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59" name="Google Shape;59;p13"/>
          <p:cNvSpPr txBox="1"/>
          <p:nvPr/>
        </p:nvSpPr>
        <p:spPr>
          <a:xfrm>
            <a:off x="5474350" y="2273025"/>
            <a:ext cx="22191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60" name="Google Shape;60;p13"/>
          <p:cNvSpPr txBox="1"/>
          <p:nvPr/>
        </p:nvSpPr>
        <p:spPr>
          <a:xfrm>
            <a:off x="5474200" y="3644625"/>
            <a:ext cx="22191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61" name="Google Shape;61;p13"/>
          <p:cNvSpPr txBox="1"/>
          <p:nvPr/>
        </p:nvSpPr>
        <p:spPr>
          <a:xfrm>
            <a:off x="6302625" y="4559025"/>
            <a:ext cx="13908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endParaRPr>
              <a:latin typeface="Comfortaa"/>
              <a:ea typeface="Comfortaa"/>
              <a:cs typeface="Comfortaa"/>
              <a:sym typeface="Comfortaa"/>
            </a:endParaRPr>
          </a:p>
        </p:txBody>
      </p:sp>
      <p:sp>
        <p:nvSpPr>
          <p:cNvPr id="62" name="Google Shape;62;p13"/>
          <p:cNvSpPr txBox="1"/>
          <p:nvPr/>
        </p:nvSpPr>
        <p:spPr>
          <a:xfrm>
            <a:off x="5891065" y="2871850"/>
            <a:ext cx="2885400" cy="1185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300" b="1">
                <a:solidFill>
                  <a:schemeClr val="dk1"/>
                </a:solidFill>
                <a:latin typeface="Comfortaa"/>
                <a:ea typeface="Comfortaa"/>
                <a:cs typeface="Comfortaa"/>
                <a:sym typeface="Comfortaa"/>
              </a:rPr>
              <a:t>Challenges</a:t>
            </a:r>
            <a:r>
              <a:rPr lang="en" sz="1300">
                <a:solidFill>
                  <a:schemeClr val="dk1"/>
                </a:solidFill>
                <a:latin typeface="Comfortaa"/>
                <a:ea typeface="Comfortaa"/>
                <a:cs typeface="Comfortaa"/>
                <a:sym typeface="Comfortaa"/>
              </a:rPr>
              <a:t>!</a:t>
            </a:r>
            <a:endParaRPr sz="1300">
              <a:solidFill>
                <a:schemeClr val="dk1"/>
              </a:solidFill>
              <a:latin typeface="Comfortaa"/>
              <a:ea typeface="Comfortaa"/>
              <a:cs typeface="Comfortaa"/>
              <a:sym typeface="Comfortaa"/>
            </a:endParaRPr>
          </a:p>
          <a:p>
            <a:pPr marL="0" lvl="0" indent="0" algn="ctr" rtl="0">
              <a:spcBef>
                <a:spcPts val="0"/>
              </a:spcBef>
              <a:spcAft>
                <a:spcPts val="0"/>
              </a:spcAft>
              <a:buNone/>
            </a:pPr>
            <a:r>
              <a:rPr lang="en" sz="1300">
                <a:solidFill>
                  <a:schemeClr val="dk1"/>
                </a:solidFill>
                <a:latin typeface="Comfortaa"/>
                <a:ea typeface="Comfortaa"/>
                <a:cs typeface="Comfortaa"/>
                <a:sym typeface="Comfortaa"/>
              </a:rPr>
              <a:t>Whose responsibility is it to save the rainforest? Why?</a:t>
            </a:r>
            <a:endParaRPr sz="1300">
              <a:solidFill>
                <a:schemeClr val="dk1"/>
              </a:solidFill>
              <a:latin typeface="Comfortaa"/>
              <a:ea typeface="Comfortaa"/>
              <a:cs typeface="Comfortaa"/>
              <a:sym typeface="Comfortaa"/>
            </a:endParaRPr>
          </a:p>
          <a:p>
            <a:pPr marL="0" lvl="0" indent="0" algn="ctr" rtl="0">
              <a:spcBef>
                <a:spcPts val="0"/>
              </a:spcBef>
              <a:spcAft>
                <a:spcPts val="0"/>
              </a:spcAft>
              <a:buNone/>
            </a:pPr>
            <a:r>
              <a:rPr lang="en" sz="1300">
                <a:solidFill>
                  <a:schemeClr val="dk1"/>
                </a:solidFill>
                <a:latin typeface="Comfortaa"/>
                <a:ea typeface="Comfortaa"/>
                <a:cs typeface="Comfortaa"/>
                <a:sym typeface="Comfortaa"/>
              </a:rPr>
              <a:t>Why is Portuguese the official language of Brazil/</a:t>
            </a:r>
            <a:endParaRPr sz="1300">
              <a:solidFill>
                <a:schemeClr val="dk1"/>
              </a:solidFill>
              <a:latin typeface="Comfortaa"/>
              <a:ea typeface="Comfortaa"/>
              <a:cs typeface="Comfortaa"/>
              <a:sym typeface="Comfortaa"/>
            </a:endParaRPr>
          </a:p>
        </p:txBody>
      </p:sp>
      <p:sp>
        <p:nvSpPr>
          <p:cNvPr id="63" name="Google Shape;63;p13"/>
          <p:cNvSpPr txBox="1"/>
          <p:nvPr/>
        </p:nvSpPr>
        <p:spPr>
          <a:xfrm>
            <a:off x="4235500" y="3943425"/>
            <a:ext cx="4841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b="1">
                <a:latin typeface="Comfortaa"/>
                <a:ea typeface="Comfortaa"/>
                <a:cs typeface="Comfortaa"/>
                <a:sym typeface="Comfortaa"/>
              </a:rPr>
              <a:t>Vocabulary</a:t>
            </a:r>
            <a:endParaRPr>
              <a:latin typeface="Comfortaa"/>
              <a:ea typeface="Comfortaa"/>
              <a:cs typeface="Comfortaa"/>
              <a:sym typeface="Comfortaa"/>
            </a:endParaRPr>
          </a:p>
          <a:p>
            <a:pPr marL="0" lvl="0" indent="0" algn="l" rtl="0">
              <a:spcBef>
                <a:spcPts val="0"/>
              </a:spcBef>
              <a:spcAft>
                <a:spcPts val="0"/>
              </a:spcAft>
              <a:buNone/>
            </a:pPr>
            <a:endParaRPr>
              <a:latin typeface="Comfortaa"/>
              <a:ea typeface="Comfortaa"/>
              <a:cs typeface="Comfortaa"/>
              <a:sym typeface="Comfortaa"/>
            </a:endParaRPr>
          </a:p>
        </p:txBody>
      </p:sp>
      <p:graphicFrame>
        <p:nvGraphicFramePr>
          <p:cNvPr id="64" name="Google Shape;64;p13"/>
          <p:cNvGraphicFramePr/>
          <p:nvPr/>
        </p:nvGraphicFramePr>
        <p:xfrm>
          <a:off x="3887425" y="4255763"/>
          <a:ext cx="5189475" cy="878610"/>
        </p:xfrm>
        <a:graphic>
          <a:graphicData uri="http://schemas.openxmlformats.org/drawingml/2006/table">
            <a:tbl>
              <a:tblPr>
                <a:noFill/>
                <a:tableStyleId>{4CA52DC2-7214-4C49-BEE7-F1B9C76013C6}</a:tableStyleId>
              </a:tblPr>
              <a:tblGrid>
                <a:gridCol w="1695800">
                  <a:extLst>
                    <a:ext uri="{9D8B030D-6E8A-4147-A177-3AD203B41FA5}">
                      <a16:colId xmlns:a16="http://schemas.microsoft.com/office/drawing/2014/main" val="20000"/>
                    </a:ext>
                  </a:extLst>
                </a:gridCol>
                <a:gridCol w="909975">
                  <a:extLst>
                    <a:ext uri="{9D8B030D-6E8A-4147-A177-3AD203B41FA5}">
                      <a16:colId xmlns:a16="http://schemas.microsoft.com/office/drawing/2014/main" val="20001"/>
                    </a:ext>
                  </a:extLst>
                </a:gridCol>
                <a:gridCol w="1323775">
                  <a:extLst>
                    <a:ext uri="{9D8B030D-6E8A-4147-A177-3AD203B41FA5}">
                      <a16:colId xmlns:a16="http://schemas.microsoft.com/office/drawing/2014/main" val="20002"/>
                    </a:ext>
                  </a:extLst>
                </a:gridCol>
                <a:gridCol w="1259925">
                  <a:extLst>
                    <a:ext uri="{9D8B030D-6E8A-4147-A177-3AD203B41FA5}">
                      <a16:colId xmlns:a16="http://schemas.microsoft.com/office/drawing/2014/main" val="20003"/>
                    </a:ext>
                  </a:extLst>
                </a:gridCol>
              </a:tblGrid>
              <a:tr h="314300">
                <a:tc>
                  <a:txBody>
                    <a:bodyPr/>
                    <a:lstStyle/>
                    <a:p>
                      <a:pPr marL="0" lvl="0" indent="0" algn="l" rtl="0">
                        <a:spcBef>
                          <a:spcPts val="0"/>
                        </a:spcBef>
                        <a:spcAft>
                          <a:spcPts val="0"/>
                        </a:spcAft>
                        <a:buNone/>
                      </a:pPr>
                      <a:r>
                        <a:rPr lang="en"/>
                        <a:t>Equator</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climate</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sustainability</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deforestation</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482400">
                <a:tc>
                  <a:txBody>
                    <a:bodyPr/>
                    <a:lstStyle/>
                    <a:p>
                      <a:pPr marL="0" lvl="0" indent="0" algn="l" rtl="0">
                        <a:spcBef>
                          <a:spcPts val="0"/>
                        </a:spcBef>
                        <a:spcAft>
                          <a:spcPts val="0"/>
                        </a:spcAft>
                        <a:buNone/>
                      </a:pPr>
                      <a:r>
                        <a:rPr lang="en"/>
                        <a:t>Tropic of Capricorn</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wetland</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savannah</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r>
                        <a:rPr lang="en"/>
                        <a:t>economy</a:t>
                      </a:r>
                      <a:endParaRPr/>
                    </a:p>
                  </a:txBody>
                  <a:tcPr marL="91425" marR="91425" marT="91425" marB="91425">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pic>
        <p:nvPicPr>
          <p:cNvPr id="65" name="Google Shape;65;p13"/>
          <p:cNvPicPr preferRelativeResize="0"/>
          <p:nvPr/>
        </p:nvPicPr>
        <p:blipFill>
          <a:blip r:embed="rId3">
            <a:alphaModFix/>
          </a:blip>
          <a:stretch>
            <a:fillRect/>
          </a:stretch>
        </p:blipFill>
        <p:spPr>
          <a:xfrm>
            <a:off x="4411125" y="205025"/>
            <a:ext cx="4659078" cy="2612850"/>
          </a:xfrm>
          <a:prstGeom prst="rect">
            <a:avLst/>
          </a:prstGeom>
          <a:noFill/>
          <a:ln>
            <a:noFill/>
          </a:ln>
        </p:spPr>
      </p:pic>
      <p:pic>
        <p:nvPicPr>
          <p:cNvPr id="66" name="Google Shape;66;p13"/>
          <p:cNvPicPr preferRelativeResize="0"/>
          <p:nvPr/>
        </p:nvPicPr>
        <p:blipFill>
          <a:blip r:embed="rId4">
            <a:alphaModFix/>
          </a:blip>
          <a:stretch>
            <a:fillRect/>
          </a:stretch>
        </p:blipFill>
        <p:spPr>
          <a:xfrm>
            <a:off x="0" y="3943426"/>
            <a:ext cx="1425787" cy="1185301"/>
          </a:xfrm>
          <a:prstGeom prst="rect">
            <a:avLst/>
          </a:prstGeom>
          <a:noFill/>
          <a:ln>
            <a:noFill/>
          </a:ln>
        </p:spPr>
      </p:pic>
      <p:pic>
        <p:nvPicPr>
          <p:cNvPr id="67" name="Google Shape;67;p13"/>
          <p:cNvPicPr preferRelativeResize="0"/>
          <p:nvPr/>
        </p:nvPicPr>
        <p:blipFill>
          <a:blip r:embed="rId5">
            <a:alphaModFix/>
          </a:blip>
          <a:stretch>
            <a:fillRect/>
          </a:stretch>
        </p:blipFill>
        <p:spPr>
          <a:xfrm>
            <a:off x="1595100" y="3839750"/>
            <a:ext cx="2122993" cy="128897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221</Words>
  <Application>Microsoft Office PowerPoint</Application>
  <PresentationFormat>On-screen Show (16:9)</PresentationFormat>
  <Paragraphs>25</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Comfortaa</vt: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Marwood</dc:creator>
  <cp:lastModifiedBy>Chloe Marwood</cp:lastModifiedBy>
  <cp:revision>2</cp:revision>
  <dcterms:modified xsi:type="dcterms:W3CDTF">2022-11-02T14:55:40Z</dcterms:modified>
</cp:coreProperties>
</file>