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9144000" cy="5143500" type="screen16x9"/>
  <p:notesSz cx="6858000" cy="9144000"/>
  <p:embeddedFontLst>
    <p:embeddedFont>
      <p:font typeface="Lobster" panose="020B0604020202020204" charset="0"/>
      <p:regular r:id="rId4"/>
    </p:embeddedFont>
    <p:embeddedFont>
      <p:font typeface="Comic Sans MS" panose="030F0702030302020204" pitchFamily="66" charset="0"/>
      <p:regular r:id="rId5"/>
      <p:bold r:id="rId6"/>
      <p:italic r:id="rId7"/>
      <p:boldItalic r:id="rId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4" d="100"/>
          <a:sy n="114" d="100"/>
        </p:scale>
        <p:origin x="312"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heme" Target="theme/theme1.xml"/><Relationship Id="rId5" Type="http://schemas.openxmlformats.org/officeDocument/2006/relationships/font" Target="fonts/font2.fntdata"/><Relationship Id="rId10" Type="http://schemas.openxmlformats.org/officeDocument/2006/relationships/viewProps" Target="viewProps.xml"/><Relationship Id="rId4" Type="http://schemas.openxmlformats.org/officeDocument/2006/relationships/font" Target="fonts/font1.fntdata"/><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2576875" y="676425"/>
            <a:ext cx="2371501" cy="1578534"/>
          </a:xfrm>
          <a:prstGeom prst="rect">
            <a:avLst/>
          </a:prstGeom>
          <a:noFill/>
          <a:ln>
            <a:noFill/>
          </a:ln>
        </p:spPr>
      </p:pic>
      <p:sp>
        <p:nvSpPr>
          <p:cNvPr id="55" name="Google Shape;55;p13"/>
          <p:cNvSpPr txBox="1"/>
          <p:nvPr/>
        </p:nvSpPr>
        <p:spPr>
          <a:xfrm rot="-454">
            <a:off x="81625" y="61379"/>
            <a:ext cx="2272800" cy="477000"/>
          </a:xfrm>
          <a:prstGeom prst="rect">
            <a:avLst/>
          </a:prstGeom>
          <a:solidFill>
            <a:schemeClr val="lt1"/>
          </a:solidFill>
          <a:ln w="76200" cap="flat" cmpd="sng">
            <a:solidFill>
              <a:srgbClr val="3D85C6"/>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900">
                <a:solidFill>
                  <a:srgbClr val="CC0000"/>
                </a:solidFill>
                <a:latin typeface="Lobster"/>
                <a:ea typeface="Lobster"/>
                <a:cs typeface="Lobster"/>
                <a:sym typeface="Lobster"/>
              </a:rPr>
              <a:t>Stone Age to Iron Age</a:t>
            </a:r>
            <a:endParaRPr sz="100">
              <a:solidFill>
                <a:srgbClr val="CC0000"/>
              </a:solidFill>
            </a:endParaRPr>
          </a:p>
        </p:txBody>
      </p:sp>
      <p:sp>
        <p:nvSpPr>
          <p:cNvPr id="56" name="Google Shape;56;p13"/>
          <p:cNvSpPr txBox="1"/>
          <p:nvPr/>
        </p:nvSpPr>
        <p:spPr>
          <a:xfrm>
            <a:off x="52975" y="620350"/>
            <a:ext cx="2371500" cy="2678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0"/>
              </a:spcBef>
              <a:spcAft>
                <a:spcPts val="0"/>
              </a:spcAft>
              <a:buClr>
                <a:schemeClr val="dk1"/>
              </a:buClr>
              <a:buSzPts val="1100"/>
              <a:buFont typeface="Arial"/>
              <a:buNone/>
            </a:pPr>
            <a:r>
              <a:rPr lang="en" sz="1000">
                <a:solidFill>
                  <a:schemeClr val="accent5"/>
                </a:solidFill>
                <a:highlight>
                  <a:schemeClr val="lt1"/>
                </a:highlight>
                <a:latin typeface="Comic Sans MS"/>
                <a:ea typeface="Comic Sans MS"/>
                <a:cs typeface="Comic Sans MS"/>
                <a:sym typeface="Comic Sans MS"/>
              </a:rPr>
              <a:t>The Stone Age is named after the stone tools that the earliest humans</a:t>
            </a:r>
            <a:endParaRPr sz="1000">
              <a:solidFill>
                <a:schemeClr val="accent5"/>
              </a:solidFill>
              <a:highlight>
                <a:schemeClr val="lt1"/>
              </a:highlight>
              <a:latin typeface="Comic Sans MS"/>
              <a:ea typeface="Comic Sans MS"/>
              <a:cs typeface="Comic Sans MS"/>
              <a:sym typeface="Comic Sans MS"/>
            </a:endParaRPr>
          </a:p>
          <a:p>
            <a:pPr marL="0" lvl="0" indent="0" algn="l" rtl="0">
              <a:lnSpc>
                <a:spcPct val="115000"/>
              </a:lnSpc>
              <a:spcBef>
                <a:spcPts val="100"/>
              </a:spcBef>
              <a:spcAft>
                <a:spcPts val="0"/>
              </a:spcAft>
              <a:buClr>
                <a:schemeClr val="dk1"/>
              </a:buClr>
              <a:buSzPts val="1100"/>
              <a:buFont typeface="Arial"/>
              <a:buNone/>
            </a:pPr>
            <a:r>
              <a:rPr lang="en" sz="1000">
                <a:solidFill>
                  <a:schemeClr val="accent5"/>
                </a:solidFill>
                <a:highlight>
                  <a:schemeClr val="lt1"/>
                </a:highlight>
                <a:latin typeface="Comic Sans MS"/>
                <a:ea typeface="Comic Sans MS"/>
                <a:cs typeface="Comic Sans MS"/>
                <a:sym typeface="Comic Sans MS"/>
              </a:rPr>
              <a:t>used to help them survive. They used them to kill animals, such as mammoths, for their meat, bone marrow and skins. The bones were also useful for making tools, such as needles to sew skins together.</a:t>
            </a:r>
            <a:endParaRPr sz="1000">
              <a:solidFill>
                <a:schemeClr val="accent5"/>
              </a:solidFill>
              <a:highlight>
                <a:schemeClr val="lt1"/>
              </a:highlight>
              <a:latin typeface="Comic Sans MS"/>
              <a:ea typeface="Comic Sans MS"/>
              <a:cs typeface="Comic Sans MS"/>
              <a:sym typeface="Comic Sans MS"/>
            </a:endParaRPr>
          </a:p>
          <a:p>
            <a:pPr marL="0" lvl="0" indent="0" algn="l" rtl="0">
              <a:lnSpc>
                <a:spcPct val="115000"/>
              </a:lnSpc>
              <a:spcBef>
                <a:spcPts val="100"/>
              </a:spcBef>
              <a:spcAft>
                <a:spcPts val="0"/>
              </a:spcAft>
              <a:buClr>
                <a:schemeClr val="dk1"/>
              </a:buClr>
              <a:buSzPts val="1100"/>
              <a:buFont typeface="Arial"/>
              <a:buNone/>
            </a:pPr>
            <a:r>
              <a:rPr lang="en" sz="1000">
                <a:solidFill>
                  <a:schemeClr val="accent5"/>
                </a:solidFill>
                <a:highlight>
                  <a:schemeClr val="lt1"/>
                </a:highlight>
                <a:latin typeface="Comic Sans MS"/>
                <a:ea typeface="Comic Sans MS"/>
                <a:cs typeface="Comic Sans MS"/>
                <a:sym typeface="Comic Sans MS"/>
              </a:rPr>
              <a:t>People in the Stone Age moved around from place to place with the seasons, in order to keep safe and warm and to follow the animals they hunted.</a:t>
            </a:r>
            <a:endParaRPr sz="1000">
              <a:solidFill>
                <a:schemeClr val="accent5"/>
              </a:solidFill>
              <a:highlight>
                <a:schemeClr val="lt1"/>
              </a:highlight>
              <a:latin typeface="Comic Sans MS"/>
              <a:ea typeface="Comic Sans MS"/>
              <a:cs typeface="Comic Sans MS"/>
              <a:sym typeface="Comic Sans MS"/>
            </a:endParaRPr>
          </a:p>
          <a:p>
            <a:pPr marL="0" lvl="0" indent="0" algn="l" rtl="0">
              <a:lnSpc>
                <a:spcPct val="115000"/>
              </a:lnSpc>
              <a:spcBef>
                <a:spcPts val="100"/>
              </a:spcBef>
              <a:spcAft>
                <a:spcPts val="100"/>
              </a:spcAft>
              <a:buNone/>
            </a:pPr>
            <a:endParaRPr sz="1000">
              <a:solidFill>
                <a:schemeClr val="accent5"/>
              </a:solidFill>
              <a:highlight>
                <a:schemeClr val="lt1"/>
              </a:highlight>
              <a:latin typeface="Comic Sans MS"/>
              <a:ea typeface="Comic Sans MS"/>
              <a:cs typeface="Comic Sans MS"/>
              <a:sym typeface="Comic Sans MS"/>
            </a:endParaRPr>
          </a:p>
        </p:txBody>
      </p:sp>
      <p:sp>
        <p:nvSpPr>
          <p:cNvPr id="57" name="Google Shape;57;p13"/>
          <p:cNvSpPr txBox="1"/>
          <p:nvPr/>
        </p:nvSpPr>
        <p:spPr>
          <a:xfrm>
            <a:off x="52975" y="3380275"/>
            <a:ext cx="3390600" cy="15906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None/>
            </a:pPr>
            <a:r>
              <a:rPr lang="en" sz="1000">
                <a:solidFill>
                  <a:schemeClr val="accent5"/>
                </a:solidFill>
                <a:highlight>
                  <a:schemeClr val="lt1"/>
                </a:highlight>
                <a:latin typeface="Comic Sans MS"/>
                <a:ea typeface="Comic Sans MS"/>
                <a:cs typeface="Comic Sans MS"/>
                <a:sym typeface="Comic Sans MS"/>
              </a:rPr>
              <a:t>People in the Bronze Age and Iron Age lived in roundhouses. These could be very large and would have housed many people. One household might have had two houses, one for living and one for cooking and making things.</a:t>
            </a:r>
            <a:endParaRPr sz="1000">
              <a:solidFill>
                <a:schemeClr val="accent5"/>
              </a:solidFill>
              <a:highlight>
                <a:schemeClr val="lt1"/>
              </a:highlight>
              <a:latin typeface="Comic Sans MS"/>
              <a:ea typeface="Comic Sans MS"/>
              <a:cs typeface="Comic Sans MS"/>
              <a:sym typeface="Comic Sans MS"/>
            </a:endParaRPr>
          </a:p>
          <a:p>
            <a:pPr marL="0" marR="0" lvl="0" indent="0" algn="l" rtl="0">
              <a:lnSpc>
                <a:spcPct val="115000"/>
              </a:lnSpc>
              <a:spcBef>
                <a:spcPts val="100"/>
              </a:spcBef>
              <a:spcAft>
                <a:spcPts val="100"/>
              </a:spcAft>
              <a:buNone/>
            </a:pPr>
            <a:r>
              <a:rPr lang="en" sz="1000">
                <a:solidFill>
                  <a:schemeClr val="accent5"/>
                </a:solidFill>
                <a:highlight>
                  <a:schemeClr val="lt1"/>
                </a:highlight>
                <a:latin typeface="Comic Sans MS"/>
                <a:ea typeface="Comic Sans MS"/>
                <a:cs typeface="Comic Sans MS"/>
                <a:sym typeface="Comic Sans MS"/>
              </a:rPr>
              <a:t>In the Iron Age, these houses were sometimes rectangular and were often gathered in farming communities on hills. These were known as ‘hillforts’.</a:t>
            </a:r>
            <a:endParaRPr/>
          </a:p>
        </p:txBody>
      </p:sp>
      <p:sp>
        <p:nvSpPr>
          <p:cNvPr id="58" name="Google Shape;58;p13"/>
          <p:cNvSpPr txBox="1"/>
          <p:nvPr/>
        </p:nvSpPr>
        <p:spPr>
          <a:xfrm>
            <a:off x="4848225" y="123825"/>
            <a:ext cx="4295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59" name="Google Shape;59;p13"/>
          <p:cNvSpPr txBox="1"/>
          <p:nvPr/>
        </p:nvSpPr>
        <p:spPr>
          <a:xfrm>
            <a:off x="2576875" y="99775"/>
            <a:ext cx="6379800" cy="400200"/>
          </a:xfrm>
          <a:prstGeom prst="rect">
            <a:avLst/>
          </a:prstGeom>
          <a:solidFill>
            <a:schemeClr val="lt1"/>
          </a:solidFill>
          <a:ln w="28575"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a:solidFill>
                  <a:schemeClr val="accent1"/>
                </a:solidFill>
                <a:latin typeface="Comic Sans MS"/>
                <a:ea typeface="Comic Sans MS"/>
                <a:cs typeface="Comic Sans MS"/>
                <a:sym typeface="Comic Sans MS"/>
              </a:rPr>
              <a:t>Q - How does life in the Stone Age to Iron Age still affect our life today?</a:t>
            </a:r>
            <a:endParaRPr>
              <a:solidFill>
                <a:schemeClr val="accent1"/>
              </a:solidFill>
              <a:latin typeface="Comic Sans MS"/>
              <a:ea typeface="Comic Sans MS"/>
              <a:cs typeface="Comic Sans MS"/>
              <a:sym typeface="Comic Sans MS"/>
            </a:endParaRPr>
          </a:p>
        </p:txBody>
      </p:sp>
      <p:sp>
        <p:nvSpPr>
          <p:cNvPr id="60" name="Google Shape;60;p13"/>
          <p:cNvSpPr txBox="1"/>
          <p:nvPr/>
        </p:nvSpPr>
        <p:spPr>
          <a:xfrm>
            <a:off x="4244775" y="787825"/>
            <a:ext cx="1907100" cy="307800"/>
          </a:xfrm>
          <a:prstGeom prst="rect">
            <a:avLst/>
          </a:prstGeom>
          <a:solidFill>
            <a:schemeClr val="lt1"/>
          </a:solidFill>
          <a:ln w="19050"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800" b="1">
                <a:solidFill>
                  <a:schemeClr val="accent1"/>
                </a:solidFill>
                <a:latin typeface="Comic Sans MS"/>
                <a:ea typeface="Comic Sans MS"/>
                <a:cs typeface="Comic Sans MS"/>
                <a:sym typeface="Comic Sans MS"/>
              </a:rPr>
              <a:t>Skara Brae, Orkney, Scotland</a:t>
            </a:r>
            <a:endParaRPr sz="1000" b="1">
              <a:solidFill>
                <a:schemeClr val="accent1"/>
              </a:solidFill>
              <a:latin typeface="Comic Sans MS"/>
              <a:ea typeface="Comic Sans MS"/>
              <a:cs typeface="Comic Sans MS"/>
              <a:sym typeface="Comic Sans MS"/>
            </a:endParaRPr>
          </a:p>
        </p:txBody>
      </p:sp>
      <p:pic>
        <p:nvPicPr>
          <p:cNvPr id="61" name="Google Shape;61;p13"/>
          <p:cNvPicPr preferRelativeResize="0"/>
          <p:nvPr/>
        </p:nvPicPr>
        <p:blipFill>
          <a:blip r:embed="rId4">
            <a:alphaModFix/>
          </a:blip>
          <a:stretch>
            <a:fillRect/>
          </a:stretch>
        </p:blipFill>
        <p:spPr>
          <a:xfrm>
            <a:off x="6433000" y="694600"/>
            <a:ext cx="2592535" cy="4314674"/>
          </a:xfrm>
          <a:prstGeom prst="rect">
            <a:avLst/>
          </a:prstGeom>
          <a:noFill/>
          <a:ln>
            <a:noFill/>
          </a:ln>
        </p:spPr>
      </p:pic>
      <p:pic>
        <p:nvPicPr>
          <p:cNvPr id="62" name="Google Shape;62;p13"/>
          <p:cNvPicPr preferRelativeResize="0"/>
          <p:nvPr/>
        </p:nvPicPr>
        <p:blipFill>
          <a:blip r:embed="rId5">
            <a:alphaModFix/>
          </a:blip>
          <a:stretch>
            <a:fillRect/>
          </a:stretch>
        </p:blipFill>
        <p:spPr>
          <a:xfrm>
            <a:off x="4494922" y="1468353"/>
            <a:ext cx="1656951" cy="1656951"/>
          </a:xfrm>
          <a:prstGeom prst="rect">
            <a:avLst/>
          </a:prstGeom>
          <a:noFill/>
          <a:ln>
            <a:noFill/>
          </a:ln>
        </p:spPr>
      </p:pic>
      <p:sp>
        <p:nvSpPr>
          <p:cNvPr id="63" name="Google Shape;63;p13"/>
          <p:cNvSpPr txBox="1"/>
          <p:nvPr/>
        </p:nvSpPr>
        <p:spPr>
          <a:xfrm>
            <a:off x="3615575" y="2356200"/>
            <a:ext cx="1119900" cy="431100"/>
          </a:xfrm>
          <a:prstGeom prst="rect">
            <a:avLst/>
          </a:prstGeom>
          <a:solidFill>
            <a:schemeClr val="lt1"/>
          </a:solidFill>
          <a:ln w="19050"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800" b="1">
                <a:solidFill>
                  <a:schemeClr val="accent1"/>
                </a:solidFill>
                <a:latin typeface="Comic Sans MS"/>
                <a:ea typeface="Comic Sans MS"/>
                <a:cs typeface="Comic Sans MS"/>
                <a:sym typeface="Comic Sans MS"/>
              </a:rPr>
              <a:t>Stonehenge, Wiltshire, England</a:t>
            </a:r>
            <a:endParaRPr sz="1000" b="1">
              <a:solidFill>
                <a:schemeClr val="accent1"/>
              </a:solidFill>
              <a:latin typeface="Comic Sans MS"/>
              <a:ea typeface="Comic Sans MS"/>
              <a:cs typeface="Comic Sans MS"/>
              <a:sym typeface="Comic Sans MS"/>
            </a:endParaRPr>
          </a:p>
        </p:txBody>
      </p:sp>
      <p:pic>
        <p:nvPicPr>
          <p:cNvPr id="64" name="Google Shape;64;p13"/>
          <p:cNvPicPr preferRelativeResize="0"/>
          <p:nvPr/>
        </p:nvPicPr>
        <p:blipFill>
          <a:blip r:embed="rId6">
            <a:alphaModFix/>
          </a:blip>
          <a:stretch>
            <a:fillRect/>
          </a:stretch>
        </p:blipFill>
        <p:spPr>
          <a:xfrm>
            <a:off x="2576875" y="1995248"/>
            <a:ext cx="1020028" cy="1293000"/>
          </a:xfrm>
          <a:prstGeom prst="rect">
            <a:avLst/>
          </a:prstGeom>
          <a:noFill/>
          <a:ln>
            <a:noFill/>
          </a:ln>
        </p:spPr>
      </p:pic>
      <p:pic>
        <p:nvPicPr>
          <p:cNvPr id="65" name="Google Shape;65;p13"/>
          <p:cNvPicPr preferRelativeResize="0"/>
          <p:nvPr/>
        </p:nvPicPr>
        <p:blipFill rotWithShape="1">
          <a:blip r:embed="rId7">
            <a:alphaModFix/>
          </a:blip>
          <a:srcRect r="1302"/>
          <a:stretch/>
        </p:blipFill>
        <p:spPr>
          <a:xfrm>
            <a:off x="3443575" y="3498025"/>
            <a:ext cx="2989578" cy="14136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190</Words>
  <Application>Microsoft Office PowerPoint</Application>
  <PresentationFormat>On-screen Show (16:9)</PresentationFormat>
  <Paragraphs>9</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Lobster</vt:lpstr>
      <vt:lpstr>Comic Sans MS</vt:lpstr>
      <vt:lpstr>Arial</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Marwood</dc:creator>
  <cp:lastModifiedBy>Chloe Marwood</cp:lastModifiedBy>
  <cp:revision>2</cp:revision>
  <dcterms:modified xsi:type="dcterms:W3CDTF">2022-11-02T14:35:16Z</dcterms:modified>
</cp:coreProperties>
</file>