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Comfortaa"/>
      <p:regular r:id="rId9"/>
      <p:bold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0557015-9E30-454E-B9E5-15B8CB236F27}">
  <a:tblStyle styleId="{70557015-9E30-454E-B9E5-15B8CB236F2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0" Type="http://schemas.openxmlformats.org/officeDocument/2006/relationships/font" Target="fonts/Comfortaa-bold.fntdata"/><Relationship Id="rId9" Type="http://schemas.openxmlformats.org/officeDocument/2006/relationships/font" Target="fonts/Comfortaa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0d22bb0e22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0d22bb0e2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D2E9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0" y="0"/>
            <a:ext cx="4385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>
                <a:latin typeface="Comfortaa"/>
                <a:ea typeface="Comfortaa"/>
                <a:cs typeface="Comfortaa"/>
                <a:sym typeface="Comfortaa"/>
              </a:rPr>
              <a:t>Year 1 PSHE - Autumn 1: Me and My Body</a:t>
            </a:r>
            <a:endParaRPr b="1" u="sng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81625" y="338500"/>
            <a:ext cx="4171800" cy="3922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latin typeface="Comfortaa"/>
                <a:ea typeface="Comfortaa"/>
                <a:cs typeface="Comfortaa"/>
                <a:sym typeface="Comfortaa"/>
              </a:rPr>
              <a:t>L</a:t>
            </a:r>
            <a:r>
              <a:rPr b="1" lang="en" sz="1100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earning Questions:</a:t>
            </a:r>
            <a:endParaRPr b="1" sz="1100" u="sng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How can we communicate our feelings?</a:t>
            </a:r>
            <a:endParaRPr b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We can use the our zones of regulation display, we can use our words to explain our feelings.</a:t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Why is it important to like yourself?</a:t>
            </a:r>
            <a:endParaRPr b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To help us accept who we are</a:t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How can we live a balanced life?</a:t>
            </a:r>
            <a:endParaRPr b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Everything in moderation.  Including in our diet, time we spend on electronics and sleep</a:t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How can we make choices about the food we eat?</a:t>
            </a:r>
            <a:endParaRPr b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We can decide whether the food is a food that you can eat some of, or more of</a:t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24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What does privacy mean? What should we keep private, and why?</a:t>
            </a:r>
            <a:endParaRPr b="1"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There are different types of privacy: personal space, parts and information.  We keep them private to protect ourselves</a:t>
            </a:r>
            <a:endParaRPr sz="1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81625" y="4363050"/>
            <a:ext cx="3513300" cy="70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9900FF"/>
                </a:solidFill>
                <a:latin typeface="Comfortaa"/>
                <a:ea typeface="Comfortaa"/>
                <a:cs typeface="Comfortaa"/>
                <a:sym typeface="Comfortaa"/>
              </a:rPr>
              <a:t>Challenge:</a:t>
            </a:r>
            <a:endParaRPr b="1" sz="1200">
              <a:solidFill>
                <a:srgbClr val="9900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Can you design a poster on living a balanced and safe life?</a:t>
            </a:r>
            <a:endParaRPr sz="9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5263525" y="469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{70557015-9E30-454E-B9E5-15B8CB236F27}</a:tableStyleId>
              </a:tblPr>
              <a:tblGrid>
                <a:gridCol w="1687150"/>
                <a:gridCol w="1687150"/>
              </a:tblGrid>
              <a:tr h="38100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Vocabulary</a:t>
                      </a:r>
                      <a:endParaRPr b="1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T="91425" marB="91425" marR="91425" marL="91425"/>
                </a:tc>
                <a:tc hMerge="1"/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Managing feelings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Privacy 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Balanced lifestyle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Health 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58" name="Google Shape;58;p13"/>
          <p:cNvSpPr txBox="1"/>
          <p:nvPr/>
        </p:nvSpPr>
        <p:spPr>
          <a:xfrm>
            <a:off x="3417525" y="4116750"/>
            <a:ext cx="2601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Learning Threads</a:t>
            </a:r>
            <a:endParaRPr sz="1200" u="sng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Connectivity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RESPECT (school values)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            Exploration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              Influence</a:t>
            </a:r>
            <a:endParaRPr sz="1000">
              <a:solidFill>
                <a:srgbClr val="00B05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3281" y="2285958"/>
            <a:ext cx="3374300" cy="23840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D2E9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/>
        </p:nvSpPr>
        <p:spPr>
          <a:xfrm>
            <a:off x="141300" y="2511600"/>
            <a:ext cx="4669200" cy="1754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Pillars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Comfortaa"/>
                <a:ea typeface="Comfortaa"/>
                <a:cs typeface="Comfortaa"/>
                <a:sym typeface="Comfortaa"/>
              </a:rPr>
              <a:t>Collaboration: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fortaa"/>
              <a:buChar char="●"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consider and evaluate different viewpoints, attending to and building on the contributions of others.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Connectivity</a:t>
            </a: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: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fortaa"/>
              <a:buChar char="●"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Being encouraged to link what they read or hear read to their own experiences</a:t>
            </a:r>
            <a:endParaRPr sz="12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450" y="400200"/>
            <a:ext cx="2248200" cy="2040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6000" y="4500000"/>
            <a:ext cx="2479450" cy="5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/>
          <p:nvPr/>
        </p:nvSpPr>
        <p:spPr>
          <a:xfrm>
            <a:off x="2606775" y="400200"/>
            <a:ext cx="27879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Learning Threads</a:t>
            </a:r>
            <a:r>
              <a:rPr b="1"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</a:t>
            </a:r>
            <a:r>
              <a:rPr b="1" lang="en" sz="1200">
                <a:solidFill>
                  <a:srgbClr val="00B05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u="sng">
              <a:solidFill>
                <a:srgbClr val="9900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  Connectivity</a:t>
            </a:r>
            <a:endParaRPr b="1" sz="12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RESPECT (school values)</a:t>
            </a:r>
            <a:endParaRPr b="1" sz="12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            Exploration</a:t>
            </a:r>
            <a:endParaRPr b="1" sz="12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                   Influence</a:t>
            </a:r>
            <a:endParaRPr sz="1200">
              <a:solidFill>
                <a:srgbClr val="0070C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5510225" y="202800"/>
            <a:ext cx="3016800" cy="2747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Link to PSHE Association statements: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Learn: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-2857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9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about what keeping healthy means; different ways to keep healthy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857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about foods that support good health and the risks of eating too much sugar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Comfortaa"/>
              <a:buChar char="●"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about why sleep is important and different ways to rest and relax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Comfortaa"/>
              <a:buChar char="●"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about different ways to learn and play; recognising the importance of knowing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Comfortaa"/>
              <a:buChar char="●"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when to take a break from time online or TV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5394700" y="3386925"/>
            <a:ext cx="2731800" cy="954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fortaa"/>
                <a:ea typeface="Comfortaa"/>
                <a:cs typeface="Comfortaa"/>
                <a:sym typeface="Comfortaa"/>
              </a:rPr>
              <a:t>Threads</a:t>
            </a:r>
            <a:endParaRPr sz="1000"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Connectivity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RESPECT (school values)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Exploration</a:t>
            </a:r>
            <a:endParaRPr sz="10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fortaa"/>
              <a:buChar char="●"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Influence</a:t>
            </a:r>
            <a:endParaRPr sz="8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70" name="Google Shape;70;p14"/>
          <p:cNvSpPr txBox="1"/>
          <p:nvPr/>
        </p:nvSpPr>
        <p:spPr>
          <a:xfrm>
            <a:off x="0" y="0"/>
            <a:ext cx="4385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>
                <a:latin typeface="Comfortaa"/>
                <a:ea typeface="Comfortaa"/>
                <a:cs typeface="Comfortaa"/>
                <a:sym typeface="Comfortaa"/>
              </a:rPr>
              <a:t>Year 1 PHSE - Autumn 1: Me and My Body</a:t>
            </a:r>
            <a:endParaRPr b="1" u="sng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