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embeddedFontLst>
    <p:embeddedFont>
      <p:font typeface="Comfortaa" panose="020B0604020202020204" charset="0"/>
      <p:regular r:id="rId4"/>
      <p:bold r:id="rId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07CB6A3-CA5F-4BF9-B8BE-CB8E80516A3C}">
  <a:tblStyle styleId="{307CB6A3-CA5F-4BF9-B8BE-CB8E80516A3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4" d="100"/>
          <a:sy n="114" d="100"/>
        </p:scale>
        <p:origin x="312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D4EB">
                <a:alpha val="74509"/>
              </a:srgbClr>
            </a:gs>
            <a:gs pos="100000">
              <a:srgbClr val="9180BB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11850" y="40650"/>
            <a:ext cx="478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u="sng">
                <a:latin typeface="Comfortaa"/>
                <a:ea typeface="Comfortaa"/>
                <a:cs typeface="Comfortaa"/>
                <a:sym typeface="Comfortaa"/>
              </a:rPr>
              <a:t>Maggots and Medicine</a:t>
            </a:r>
            <a:endParaRPr sz="1600" u="sng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111850" y="519850"/>
            <a:ext cx="5292300" cy="2232000"/>
          </a:xfrm>
          <a:prstGeom prst="rect">
            <a:avLst/>
          </a:prstGeom>
          <a:solidFill>
            <a:srgbClr val="CFE2F3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 u="sng">
                <a:latin typeface="Comfortaa"/>
                <a:ea typeface="Comfortaa"/>
                <a:cs typeface="Comfortaa"/>
                <a:sym typeface="Comfortaa"/>
              </a:rPr>
              <a:t>Learning Questions:</a:t>
            </a:r>
            <a:endParaRPr sz="1300" u="sng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u="sng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Comfortaa"/>
              <a:buAutoNum type="arabicPeriod"/>
            </a:pPr>
            <a:r>
              <a:rPr lang="en" sz="1200">
                <a:latin typeface="Comfortaa"/>
                <a:ea typeface="Comfortaa"/>
                <a:cs typeface="Comfortaa"/>
                <a:sym typeface="Comfortaa"/>
              </a:rPr>
              <a:t>What does it mean to be significant?</a:t>
            </a:r>
            <a:endParaRPr sz="120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Comfortaa"/>
              <a:buAutoNum type="arabicPeriod"/>
            </a:pPr>
            <a:r>
              <a:rPr lang="en" sz="1200">
                <a:latin typeface="Comfortaa"/>
                <a:ea typeface="Comfortaa"/>
                <a:cs typeface="Comfortaa"/>
                <a:sym typeface="Comfortaa"/>
              </a:rPr>
              <a:t>What are hospitals like? How do they compare to hospitals in the past?</a:t>
            </a:r>
            <a:endParaRPr sz="120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Comfortaa"/>
              <a:buAutoNum type="arabicPeriod"/>
            </a:pPr>
            <a:r>
              <a:rPr lang="en" sz="1200">
                <a:latin typeface="Comfortaa"/>
                <a:ea typeface="Comfortaa"/>
                <a:cs typeface="Comfortaa"/>
                <a:sym typeface="Comfortaa"/>
              </a:rPr>
              <a:t>Who was Florence Nightingale and why was she significant?</a:t>
            </a:r>
            <a:endParaRPr sz="120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Comfortaa"/>
              <a:buAutoNum type="arabicPeriod"/>
            </a:pPr>
            <a:r>
              <a:rPr lang="en" sz="1200">
                <a:latin typeface="Comfortaa"/>
                <a:ea typeface="Comfortaa"/>
                <a:cs typeface="Comfortaa"/>
                <a:sym typeface="Comfortaa"/>
              </a:rPr>
              <a:t>Who was Mary Seacole? What makes her similar/different to Florence Nightingale?</a:t>
            </a:r>
            <a:endParaRPr sz="120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Comfortaa"/>
              <a:buAutoNum type="arabicPeriod"/>
            </a:pPr>
            <a:r>
              <a:rPr lang="en" sz="12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What are the careers we can have in medicine and how have they changed over time?</a:t>
            </a:r>
            <a:endParaRPr sz="1200">
              <a:latin typeface="Comfortaa"/>
              <a:ea typeface="Comfortaa"/>
              <a:cs typeface="Comfortaa"/>
              <a:sym typeface="Comfortaa"/>
            </a:endParaRPr>
          </a:p>
        </p:txBody>
      </p:sp>
      <p:graphicFrame>
        <p:nvGraphicFramePr>
          <p:cNvPr id="56" name="Google Shape;56;p13"/>
          <p:cNvGraphicFramePr/>
          <p:nvPr/>
        </p:nvGraphicFramePr>
        <p:xfrm>
          <a:off x="5488250" y="77925"/>
          <a:ext cx="3550600" cy="2575410"/>
        </p:xfrm>
        <a:graphic>
          <a:graphicData uri="http://schemas.openxmlformats.org/drawingml/2006/table">
            <a:tbl>
              <a:tblPr>
                <a:noFill/>
                <a:tableStyleId>{307CB6A3-CA5F-4BF9-B8BE-CB8E80516A3C}</a:tableStyleId>
              </a:tblPr>
              <a:tblGrid>
                <a:gridCol w="896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4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1925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70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Vocabulary</a:t>
                      </a:r>
                      <a:endParaRPr sz="170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9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Crimean War</a:t>
                      </a:r>
                      <a:endParaRPr sz="120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A war between Russia on one side and Britain, France, the Ottoman Empire (Turkey) and Kingdom of Sardinia on the other.</a:t>
                      </a:r>
                      <a:endParaRPr sz="100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WWI</a:t>
                      </a:r>
                      <a:endParaRPr sz="120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World War 1</a:t>
                      </a:r>
                      <a:endParaRPr sz="100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37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allies</a:t>
                      </a:r>
                      <a:endParaRPr sz="120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Countries that fight together against other countries</a:t>
                      </a:r>
                      <a:endParaRPr sz="100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treason</a:t>
                      </a:r>
                      <a:endParaRPr sz="120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The crime of betraying your country by helping the enemy. </a:t>
                      </a:r>
                      <a:endParaRPr sz="100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28325" y="2780625"/>
            <a:ext cx="6010526" cy="229425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13"/>
          <p:cNvSpPr txBox="1"/>
          <p:nvPr/>
        </p:nvSpPr>
        <p:spPr>
          <a:xfrm>
            <a:off x="111850" y="2899750"/>
            <a:ext cx="2730000" cy="1385400"/>
          </a:xfrm>
          <a:prstGeom prst="rect">
            <a:avLst/>
          </a:prstGeom>
          <a:solidFill>
            <a:srgbClr val="F4CCC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 u="sng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Challenge:</a:t>
            </a:r>
            <a:endParaRPr sz="1300" u="sng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omfortaa"/>
              <a:buChar char="-"/>
            </a:pPr>
            <a:r>
              <a:rPr lang="en" sz="13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Can you see any ways modern medicine was influenced by Florence Nightingale or Mary Seacole?</a:t>
            </a:r>
            <a:endParaRPr sz="1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140</Words>
  <Application>Microsoft Office PowerPoint</Application>
  <PresentationFormat>On-screen Show (16:9)</PresentationFormat>
  <Paragraphs>19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Comfortaa</vt:lpstr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Marwood</dc:creator>
  <cp:lastModifiedBy>Chloe Marwood</cp:lastModifiedBy>
  <cp:revision>2</cp:revision>
  <dcterms:modified xsi:type="dcterms:W3CDTF">2022-11-02T14:39:15Z</dcterms:modified>
</cp:coreProperties>
</file>